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2BE08057-A1A3-4070-BBC2-5EF98E628505}" type="datetimeFigureOut">
              <a:rPr lang="es-CO" smtClean="0"/>
              <a:t>02/10/2014</a:t>
            </a:fld>
            <a:endParaRPr lang="es-CO"/>
          </a:p>
        </p:txBody>
      </p:sp>
      <p:sp>
        <p:nvSpPr>
          <p:cNvPr id="19" name="Footer Placeholder 18"/>
          <p:cNvSpPr>
            <a:spLocks noGrp="1"/>
          </p:cNvSpPr>
          <p:nvPr>
            <p:ph type="ftr" sz="quarter" idx="11"/>
          </p:nvPr>
        </p:nvSpPr>
        <p:spPr/>
        <p:txBody>
          <a:bodyPr/>
          <a:lstStyle/>
          <a:p>
            <a:endParaRPr lang="es-CO"/>
          </a:p>
        </p:txBody>
      </p:sp>
      <p:sp>
        <p:nvSpPr>
          <p:cNvPr id="27" name="Slide Number Placeholder 26"/>
          <p:cNvSpPr>
            <a:spLocks noGrp="1"/>
          </p:cNvSpPr>
          <p:nvPr>
            <p:ph type="sldNum" sz="quarter" idx="12"/>
          </p:nvPr>
        </p:nvSpPr>
        <p:spPr/>
        <p:txBody>
          <a:bodyPr/>
          <a:lstStyle/>
          <a:p>
            <a:fld id="{CDE85641-3B24-4D2F-A940-DD6D76836DFF}"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BE08057-A1A3-4070-BBC2-5EF98E628505}" type="datetimeFigureOut">
              <a:rPr lang="es-CO" smtClean="0"/>
              <a:t>02/10/2014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BE08057-A1A3-4070-BBC2-5EF98E628505}" type="datetimeFigureOut">
              <a:rPr lang="es-CO" smtClean="0"/>
              <a:t>02/10/2014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2BE08057-A1A3-4070-BBC2-5EF98E628505}" type="datetimeFigureOut">
              <a:rPr lang="es-CO" smtClean="0"/>
              <a:t>02/10/2014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2BE08057-A1A3-4070-BBC2-5EF98E628505}" type="datetimeFigureOut">
              <a:rPr lang="es-CO" smtClean="0"/>
              <a:t>02/10/2014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DE85641-3B24-4D2F-A940-DD6D76836DFF}"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2BE08057-A1A3-4070-BBC2-5EF98E628505}" type="datetimeFigureOut">
              <a:rPr lang="es-CO" smtClean="0"/>
              <a:t>02/10/2014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2BE08057-A1A3-4070-BBC2-5EF98E628505}" type="datetimeFigureOut">
              <a:rPr lang="es-CO" smtClean="0"/>
              <a:t>02/10/2014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2BE08057-A1A3-4070-BBC2-5EF98E628505}" type="datetimeFigureOut">
              <a:rPr lang="es-CO" smtClean="0"/>
              <a:t>02/10/2014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08057-A1A3-4070-BBC2-5EF98E628505}" type="datetimeFigureOut">
              <a:rPr lang="es-CO" smtClean="0"/>
              <a:t>02/10/2014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2BE08057-A1A3-4070-BBC2-5EF98E628505}" type="datetimeFigureOut">
              <a:rPr lang="es-CO" smtClean="0"/>
              <a:t>02/10/2014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DE85641-3B24-4D2F-A940-DD6D76836DFF}"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2BE08057-A1A3-4070-BBC2-5EF98E628505}" type="datetimeFigureOut">
              <a:rPr lang="es-CO" smtClean="0"/>
              <a:t>02/10/2014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a:xfrm>
            <a:off x="8077200" y="6356350"/>
            <a:ext cx="609600" cy="365125"/>
          </a:xfrm>
        </p:spPr>
        <p:txBody>
          <a:bodyPr/>
          <a:lstStyle/>
          <a:p>
            <a:fld id="{CDE85641-3B24-4D2F-A940-DD6D76836DFF}" type="slidenum">
              <a:rPr lang="es-CO" smtClean="0"/>
              <a:t>‹Nº›</a:t>
            </a:fld>
            <a:endParaRPr lang="es-C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E08057-A1A3-4070-BBC2-5EF98E628505}" type="datetimeFigureOut">
              <a:rPr lang="es-CO" smtClean="0"/>
              <a:t>02/10/2014</a:t>
            </a:fld>
            <a:endParaRPr lang="es-C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E85641-3B24-4D2F-A940-DD6D76836DFF}" type="slidenum">
              <a:rPr lang="es-CO" smtClean="0"/>
              <a:t>‹Nº›</a:t>
            </a:fld>
            <a:endParaRPr lang="es-C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efinicion.de/epilepsia/#ixzz3F29Ly7h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tar9inga.net/posts/info/1745382/Que-hacer-cuando-alguien-tiene-un-ataque-de-epilepsia.html" TargetMode="External"/><Relationship Id="rId2" Type="http://schemas.openxmlformats.org/officeDocument/2006/relationships/hyperlink" Target="http://www.dmedicina.com/ENFERMEDADES/NEUROLOGICAS/EPILEPSI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04664"/>
            <a:ext cx="7851648" cy="1828800"/>
          </a:xfrm>
        </p:spPr>
        <p:txBody>
          <a:bodyPr/>
          <a:lstStyle/>
          <a:p>
            <a:r>
              <a:rPr lang="es-CO" dirty="0" smtClean="0"/>
              <a:t>¿Qué ES LA EPILEPSIA?</a:t>
            </a:r>
            <a:endParaRPr lang="es-CO" dirty="0"/>
          </a:p>
        </p:txBody>
      </p:sp>
      <p:sp>
        <p:nvSpPr>
          <p:cNvPr id="3" name="2 Subtítulo"/>
          <p:cNvSpPr>
            <a:spLocks noGrp="1"/>
          </p:cNvSpPr>
          <p:nvPr>
            <p:ph type="subTitle" idx="1"/>
          </p:nvPr>
        </p:nvSpPr>
        <p:spPr>
          <a:xfrm>
            <a:off x="533400" y="3228536"/>
            <a:ext cx="7854696" cy="2576728"/>
          </a:xfrm>
        </p:spPr>
        <p:txBody>
          <a:bodyPr>
            <a:normAutofit fontScale="92500" lnSpcReduction="20000"/>
          </a:bodyPr>
          <a:lstStyle/>
          <a:p>
            <a:r>
              <a:rPr lang="es-CO" dirty="0"/>
              <a:t>La epilepsia es una </a:t>
            </a:r>
            <a:r>
              <a:rPr lang="es-CO" b="1" dirty="0"/>
              <a:t>afección cerebral</a:t>
            </a:r>
            <a:r>
              <a:rPr lang="es-CO" dirty="0"/>
              <a:t> que puede tener diversas causas. Las crisis suelen producirse cuando las neuronas promueven una </a:t>
            </a:r>
            <a:r>
              <a:rPr lang="es-CO" b="1" dirty="0"/>
              <a:t>descarga anormal de impulsos nerviosos</a:t>
            </a:r>
            <a:r>
              <a:rPr lang="es-CO" dirty="0"/>
              <a:t>, aunque es importante destacar que no todos los ataques incluyen convulsiones.</a:t>
            </a:r>
            <a:br>
              <a:rPr lang="es-CO" dirty="0"/>
            </a:br>
            <a:r>
              <a:rPr lang="es-CO" dirty="0"/>
              <a:t/>
            </a:r>
            <a:br>
              <a:rPr lang="es-CO" dirty="0"/>
            </a:br>
            <a:r>
              <a:rPr lang="es-CO" dirty="0" smtClean="0"/>
              <a:t>Sacado de:</a:t>
            </a:r>
            <a:r>
              <a:rPr lang="es-CO" dirty="0"/>
              <a:t> </a:t>
            </a:r>
            <a:r>
              <a:rPr lang="es-CO" dirty="0">
                <a:solidFill>
                  <a:schemeClr val="bg1"/>
                </a:solidFill>
                <a:hlinkClick r:id="rId2"/>
              </a:rPr>
              <a:t>Definición de epilepsia - Qué es, Significado y Concepto</a:t>
            </a:r>
            <a:r>
              <a:rPr lang="es-CO" dirty="0">
                <a:solidFill>
                  <a:schemeClr val="bg1"/>
                </a:solidFill>
              </a:rPr>
              <a:t> </a:t>
            </a:r>
            <a:r>
              <a:rPr lang="es-CO" dirty="0">
                <a:solidFill>
                  <a:schemeClr val="bg1"/>
                </a:solidFill>
                <a:hlinkClick r:id="rId2"/>
              </a:rPr>
              <a:t>http://definicion.de/epilepsia/#ixzz3F29Ly7hS</a:t>
            </a:r>
            <a:endParaRPr lang="es-CO" dirty="0">
              <a:solidFill>
                <a:schemeClr val="bg1"/>
              </a:solidFill>
            </a:endParaRPr>
          </a:p>
        </p:txBody>
      </p:sp>
    </p:spTree>
    <p:extLst>
      <p:ext uri="{BB962C8B-B14F-4D97-AF65-F5344CB8AC3E}">
        <p14:creationId xmlns:p14="http://schemas.microsoft.com/office/powerpoint/2010/main" val="369564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 CAUSA 1: </a:t>
            </a:r>
            <a:r>
              <a:rPr lang="es-CO" sz="1800" dirty="0">
                <a:solidFill>
                  <a:schemeClr val="tx1"/>
                </a:solidFill>
                <a:latin typeface="Aharoni" pitchFamily="2" charset="-79"/>
                <a:cs typeface="Aharoni" pitchFamily="2" charset="-79"/>
              </a:rPr>
              <a:t>Predisposición hereditaria. </a:t>
            </a:r>
            <a:r>
              <a:rPr lang="es-CO" sz="1800" dirty="0">
                <a:solidFill>
                  <a:schemeClr val="tx1"/>
                </a:solidFill>
                <a:latin typeface="Arial" pitchFamily="34" charset="0"/>
                <a:cs typeface="Arial" pitchFamily="34" charset="0"/>
              </a:rPr>
              <a:t>Es más probable que una persona tenga convulsiones si sus padres han padecido crisis convulsivas. Actualmente se está tratando de localizar el gen responsable de las crisis convulsivas.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704856"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63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268760"/>
            <a:ext cx="8305800" cy="1143000"/>
          </a:xfrm>
        </p:spPr>
        <p:txBody>
          <a:bodyPr>
            <a:normAutofit fontScale="90000"/>
          </a:bodyPr>
          <a:lstStyle/>
          <a:p>
            <a:r>
              <a:rPr lang="es-CO" dirty="0"/>
              <a:t>CAUSA 2: </a:t>
            </a:r>
            <a:r>
              <a:rPr lang="es-CO" sz="1800" dirty="0">
                <a:solidFill>
                  <a:schemeClr val="tx1"/>
                </a:solidFill>
                <a:latin typeface="Aharoni" pitchFamily="2" charset="-79"/>
                <a:cs typeface="Aharoni" pitchFamily="2" charset="-79"/>
              </a:rPr>
              <a:t>Estado de maduración del cerebro. </a:t>
            </a:r>
            <a:r>
              <a:rPr lang="es-CO" sz="1300" dirty="0">
                <a:solidFill>
                  <a:schemeClr val="tx1"/>
                </a:solidFill>
                <a:latin typeface="Arial" pitchFamily="34" charset="0"/>
                <a:cs typeface="Arial" pitchFamily="34" charset="0"/>
              </a:rPr>
              <a:t>Aún entre las diferentes edades pediátricas, hay una enorme diferencia en la frecuencia de convulsiones infantiles. En la etapa prenatal el umbral es muy alto y las crisis poco frecuentes; en el recién nacido (primeros 30 días) el umbral es bajo y las crisis frecuentes. Entre los dos y cinco años el umbral va aumentando hasta que alcanza el nivel máximo a los cinco años. De esto se podría deducir que la maduración cerebral por sí sola modifica la frecuencia de las crisis convulsivas. También se puede pensar que los síndromes epilépticos en niños son completamente diferentes a los de los adultos. </a:t>
            </a:r>
            <a:r>
              <a:rPr lang="es-CO" sz="1300" dirty="0" smtClean="0">
                <a:solidFill>
                  <a:schemeClr val="tx1"/>
                </a:solidFill>
                <a:latin typeface="Arial" pitchFamily="34" charset="0"/>
                <a:cs typeface="Arial" pitchFamily="34" charset="0"/>
              </a:rPr>
              <a:t/>
            </a:r>
            <a:br>
              <a:rPr lang="es-CO" sz="1300" dirty="0" smtClean="0">
                <a:solidFill>
                  <a:schemeClr val="tx1"/>
                </a:solidFill>
                <a:latin typeface="Arial" pitchFamily="34" charset="0"/>
                <a:cs typeface="Arial" pitchFamily="34" charset="0"/>
              </a:rPr>
            </a:br>
            <a:endParaRPr lang="es-CO" sz="1300"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14624"/>
            <a:ext cx="3904828" cy="292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19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CAUSA 3: </a:t>
            </a:r>
            <a:r>
              <a:rPr lang="es-CO" sz="1800" dirty="0">
                <a:solidFill>
                  <a:schemeClr val="tx1"/>
                </a:solidFill>
                <a:latin typeface="Aharoni" pitchFamily="2" charset="-79"/>
                <a:cs typeface="Aharoni" pitchFamily="2" charset="-79"/>
              </a:rPr>
              <a:t>Existencia de lesión cerebral. </a:t>
            </a:r>
            <a:r>
              <a:rPr lang="es-CO" sz="1300" dirty="0">
                <a:solidFill>
                  <a:schemeClr val="tx1"/>
                </a:solidFill>
                <a:latin typeface="Arial" pitchFamily="34" charset="0"/>
                <a:cs typeface="Arial" pitchFamily="34" charset="0"/>
              </a:rPr>
              <a:t>El cerebro puede estar programado para desarrollarse normalmente, pero puede sufrir lesiones durante el embarazo, el nacimiento o más adelante. Las lesiones pueden deberse a tumores cerebrales, alcoholismo u otras drogas, Alzheimer, meningitis, encefalitis, SIDA, ciertas alergias, etc., porque todo ello altera el normal funcionamiento del cerebro. Los ataques al corazón, infartos y enfermedades cardiovasculares también influyen en la aparición de un ataque epiléptico porque privan al cerebro de oxígeno.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59436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88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CAUSA 4: </a:t>
            </a:r>
            <a:r>
              <a:rPr lang="es-CO" sz="1800" dirty="0">
                <a:solidFill>
                  <a:schemeClr val="tx1"/>
                </a:solidFill>
                <a:latin typeface="Aharoni" pitchFamily="2" charset="-79"/>
                <a:cs typeface="Aharoni" pitchFamily="2" charset="-79"/>
              </a:rPr>
              <a:t>Reparaciones incorrectas. </a:t>
            </a:r>
            <a:r>
              <a:rPr lang="es-CO" sz="1600" dirty="0">
                <a:solidFill>
                  <a:schemeClr val="tx1"/>
                </a:solidFill>
                <a:latin typeface="Arial" pitchFamily="34" charset="0"/>
                <a:cs typeface="Arial" pitchFamily="34" charset="0"/>
              </a:rPr>
              <a:t>En algunos casos, el cerebro intenta reparar los daños causados, pero puede generar conexiones neuronales anormales que podrían conducir a la epilepsia. ¿Por qué se producen los ataques epilépticos?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14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9580623">
            <a:off x="810659" y="2999644"/>
            <a:ext cx="742563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TRATAMIENTOS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3125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8305800" cy="1143000"/>
          </a:xfrm>
        </p:spPr>
        <p:txBody>
          <a:bodyPr>
            <a:noAutofit/>
          </a:bodyPr>
          <a:lstStyle/>
          <a:p>
            <a:r>
              <a:rPr lang="es-CO" sz="1800" dirty="0">
                <a:solidFill>
                  <a:schemeClr val="tx1"/>
                </a:solidFill>
                <a:latin typeface="Aharoni" pitchFamily="2" charset="-79"/>
                <a:cs typeface="Aharoni" pitchFamily="2" charset="-79"/>
              </a:rPr>
              <a:t>Medicamentos. </a:t>
            </a:r>
            <a:r>
              <a:rPr lang="es-CO" sz="1400" dirty="0">
                <a:solidFill>
                  <a:schemeClr val="tx1"/>
                </a:solidFill>
                <a:latin typeface="Arial" pitchFamily="34" charset="0"/>
                <a:cs typeface="Arial" pitchFamily="34" charset="0"/>
              </a:rPr>
              <a:t>Actualmente hay un gran número de medicamentos para personas epilépticas, cada uno de los cuales es apropiado para los diferentes tipos de ataques con diferentes efectos benéficos y efectos secundarios. La medicación para la epilepsia tiene una condición muy importante. Más que en ningún otro caso, se deben seguir al detalle las instrucciones que dé el médico, referentes a cómo tomar los fármacos, el momento del día, acompañados de la ingestión de alimentos o no... La razón principal es que lo primero es lograr que el organismo alcance un nivel general favorable a la prevención de este trastorno.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92" y="270892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573" y="2420888"/>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218" y="2708920"/>
            <a:ext cx="3045718" cy="304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6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1600" dirty="0">
                <a:solidFill>
                  <a:schemeClr val="tx1"/>
                </a:solidFill>
                <a:latin typeface="Aharoni" pitchFamily="2" charset="-79"/>
                <a:cs typeface="Aharoni" pitchFamily="2" charset="-79"/>
              </a:rPr>
              <a:t>Alimentación. </a:t>
            </a:r>
            <a:r>
              <a:rPr lang="es-CO" sz="1400" dirty="0">
                <a:solidFill>
                  <a:schemeClr val="tx1"/>
                </a:solidFill>
                <a:latin typeface="Arial" pitchFamily="34" charset="0"/>
                <a:cs typeface="Arial" pitchFamily="34" charset="0"/>
              </a:rPr>
              <a:t>Cuando los medicamentos no dan resultado, una alternativa o complemento al tratamiento puede ser una dieta rica en grasas y baja en hidratos de carbono y proteínas, que el médico o un dietista profesional también indicará y ajustará a las necesidades personales. Esta dieta especial se llama </a:t>
            </a:r>
            <a:r>
              <a:rPr lang="es-CO" sz="1400" dirty="0" err="1">
                <a:solidFill>
                  <a:schemeClr val="tx1"/>
                </a:solidFill>
                <a:latin typeface="Arial" pitchFamily="34" charset="0"/>
                <a:cs typeface="Arial" pitchFamily="34" charset="0"/>
              </a:rPr>
              <a:t>cetogénica</a:t>
            </a:r>
            <a:r>
              <a:rPr lang="es-CO" sz="1400" dirty="0">
                <a:solidFill>
                  <a:schemeClr val="tx1"/>
                </a:solidFill>
                <a:latin typeface="Arial" pitchFamily="34" charset="0"/>
                <a:cs typeface="Arial" pitchFamily="34" charset="0"/>
              </a:rPr>
              <a:t>, porque dichos alimentos, una vez ingeridos y asimilados, se convierten fácilmente en una sustancia química que se llama cetona.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3810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20217"/>
            <a:ext cx="3209926"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1600" dirty="0">
                <a:solidFill>
                  <a:schemeClr val="tx1"/>
                </a:solidFill>
                <a:latin typeface="Aharoni" pitchFamily="2" charset="-79"/>
                <a:cs typeface="Aharoni" pitchFamily="2" charset="-79"/>
              </a:rPr>
              <a:t>Cirugía. </a:t>
            </a:r>
            <a:r>
              <a:rPr lang="es-CO" sz="1400" dirty="0">
                <a:solidFill>
                  <a:schemeClr val="tx1"/>
                </a:solidFill>
                <a:latin typeface="Arial" pitchFamily="34" charset="0"/>
                <a:cs typeface="Arial" pitchFamily="34" charset="0"/>
              </a:rPr>
              <a:t>La intervención en quirófano es otra alternativa de tratamiento, pero sólo se escoge tras realizar al paciente un detallado análisis. El objetivo de la operación es quitar la parte de tejido cerebral que esté dañada para que los ataques no se sigan produciendo. Pero los médicos tienen que considerar antes si la lesión es accesible (si pueden llegar a ella sin dañar otras partes del cerebro) y, sobre todo, si se trata de un tejido que no cumple ninguna función importante, pero que provoca los trastornos epilépticos.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29908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64904"/>
            <a:ext cx="364543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65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04664"/>
            <a:ext cx="7851648" cy="1828800"/>
          </a:xfrm>
        </p:spPr>
        <p:txBody>
          <a:bodyPr/>
          <a:lstStyle/>
          <a:p>
            <a:r>
              <a:rPr lang="es-CO" dirty="0" smtClean="0">
                <a:solidFill>
                  <a:schemeClr val="accent3">
                    <a:lumMod val="60000"/>
                    <a:lumOff val="40000"/>
                  </a:schemeClr>
                </a:solidFill>
              </a:rPr>
              <a:t>BIBLIOGRAFIA</a:t>
            </a:r>
            <a:endParaRPr lang="es-CO" dirty="0">
              <a:solidFill>
                <a:schemeClr val="accent3">
                  <a:lumMod val="60000"/>
                  <a:lumOff val="40000"/>
                </a:schemeClr>
              </a:solidFill>
            </a:endParaRPr>
          </a:p>
        </p:txBody>
      </p:sp>
      <p:sp>
        <p:nvSpPr>
          <p:cNvPr id="3" name="2 Subtítulo"/>
          <p:cNvSpPr>
            <a:spLocks noGrp="1"/>
          </p:cNvSpPr>
          <p:nvPr>
            <p:ph type="subTitle" idx="1"/>
          </p:nvPr>
        </p:nvSpPr>
        <p:spPr>
          <a:xfrm>
            <a:off x="533400" y="3228536"/>
            <a:ext cx="7854696" cy="2432712"/>
          </a:xfrm>
        </p:spPr>
        <p:txBody>
          <a:bodyPr>
            <a:normAutofit fontScale="62500" lnSpcReduction="20000"/>
          </a:bodyPr>
          <a:lstStyle/>
          <a:p>
            <a:pPr marL="457200" indent="-457200">
              <a:buFont typeface="Arial" pitchFamily="34" charset="0"/>
              <a:buChar char="•"/>
            </a:pPr>
            <a:r>
              <a:rPr lang="es-CO" dirty="0">
                <a:hlinkClick r:id="rId2"/>
              </a:rPr>
              <a:t>http://</a:t>
            </a:r>
            <a:r>
              <a:rPr lang="es-CO" dirty="0" smtClean="0">
                <a:hlinkClick r:id="rId2"/>
              </a:rPr>
              <a:t>www.dmedicina.com/ENFERMEDADES/NEUROLOGICAS/EPILEPSIA</a:t>
            </a:r>
            <a:endParaRPr lang="es-CO" dirty="0" smtClean="0"/>
          </a:p>
          <a:p>
            <a:pPr marL="457200" indent="-457200">
              <a:buFont typeface="Arial" pitchFamily="34" charset="0"/>
              <a:buChar char="•"/>
            </a:pPr>
            <a:r>
              <a:rPr lang="es-CO" dirty="0">
                <a:solidFill>
                  <a:schemeClr val="bg1"/>
                </a:solidFill>
              </a:rPr>
              <a:t>https://www.google.com.co/search?q=herencia&amp;biw=1360&amp;bih=620&amp;source=lnms&amp;tbm=isch&amp;sa=X&amp;ei=YektVKW2C7aRsQSd6YC4AQ&amp;ved=0CAYQ_AUoAQ#tbm=isch&amp;q=CIRUGIA+CEREBRAL&amp;facrc=_&amp;imgdii=_&amp;imgrc=bOS3A2lzZGbX8M%253A%3B5nbU5-M5SvqaUM%3Bhttp%253A%252F%252Fmedia.eldia.com%252Fedis%252F20120209%252Ffotos_g%252F-_</a:t>
            </a:r>
            <a:r>
              <a:rPr lang="es-CO" dirty="0" smtClean="0">
                <a:solidFill>
                  <a:schemeClr val="bg1"/>
                </a:solidFill>
              </a:rPr>
              <a:t>Inf-gen-0.jpg%3Bhttp%253A%252F%252Fwww.taringa.net%252Fposts%252Finfo%252F13946274%252FInedita-cirugia-cerebral-en-La-Plata.html%3B600%3B329</a:t>
            </a:r>
          </a:p>
          <a:p>
            <a:pPr marL="457200" indent="-457200">
              <a:buFont typeface="Arial" pitchFamily="34" charset="0"/>
              <a:buChar char="•"/>
            </a:pPr>
            <a:r>
              <a:rPr lang="es-CO" dirty="0" smtClean="0">
                <a:hlinkClick r:id="rId3"/>
              </a:rPr>
              <a:t>http://www.tar9inga.net/posts/info/1745382/Que-hacer-cuando-alguien-tiene-un-ataque-de-epilepsia.html</a:t>
            </a:r>
            <a:endParaRPr lang="es-CO" dirty="0" smtClean="0"/>
          </a:p>
          <a:p>
            <a:pPr marL="457200" indent="-457200">
              <a:buFont typeface="Arial" pitchFamily="34" charset="0"/>
              <a:buChar char="•"/>
            </a:pPr>
            <a:endParaRPr lang="es-CO" dirty="0"/>
          </a:p>
        </p:txBody>
      </p:sp>
    </p:spTree>
    <p:extLst>
      <p:ext uri="{BB962C8B-B14F-4D97-AF65-F5344CB8AC3E}">
        <p14:creationId xmlns:p14="http://schemas.microsoft.com/office/powerpoint/2010/main" val="406026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Como se actúa ante una crisis epiléptica</a:t>
            </a:r>
            <a:endParaRPr lang="es-CO"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060848"/>
            <a:ext cx="7416824" cy="3878783"/>
          </a:xfrm>
        </p:spPr>
      </p:pic>
    </p:spTree>
    <p:extLst>
      <p:ext uri="{BB962C8B-B14F-4D97-AF65-F5344CB8AC3E}">
        <p14:creationId xmlns:p14="http://schemas.microsoft.com/office/powerpoint/2010/main" val="19066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19936"/>
          </a:xfrm>
        </p:spPr>
        <p:txBody>
          <a:bodyPr>
            <a:normAutofit fontScale="85000" lnSpcReduction="20000"/>
          </a:bodyPr>
          <a:lstStyle/>
          <a:p>
            <a:endParaRPr lang="es-CO" dirty="0"/>
          </a:p>
          <a:p>
            <a:r>
              <a:rPr lang="es-CO" dirty="0"/>
              <a:t>1. Manténgase calmado y trate de calmar a los demás. Busque un brazalete de identificación medica. </a:t>
            </a:r>
          </a:p>
          <a:p>
            <a:r>
              <a:rPr lang="es-CO" dirty="0"/>
              <a:t>2. Ponga algo aplastado y suave debajo de la cabeza de la persona. </a:t>
            </a:r>
          </a:p>
          <a:p>
            <a:r>
              <a:rPr lang="es-CO" dirty="0"/>
              <a:t>3. Despeje el área de objetos peligrosos con los que la persona pueda golpearse. </a:t>
            </a:r>
          </a:p>
          <a:p>
            <a:r>
              <a:rPr lang="es-CO" dirty="0"/>
              <a:t>4. Aflójele la corbata, si la usa, y la camisa, y cualquier otro impedimento alrededor del cuello. </a:t>
            </a:r>
          </a:p>
          <a:p>
            <a:r>
              <a:rPr lang="es-CO" dirty="0"/>
              <a:t>5. </a:t>
            </a:r>
            <a:r>
              <a:rPr lang="es-CO" dirty="0" err="1"/>
              <a:t>Déle</a:t>
            </a:r>
            <a:r>
              <a:rPr lang="es-CO" dirty="0"/>
              <a:t> vuelta suavemente a </a:t>
            </a:r>
            <a:r>
              <a:rPr lang="es-CO" dirty="0" err="1"/>
              <a:t>unlado</a:t>
            </a:r>
            <a:r>
              <a:rPr lang="es-CO" dirty="0"/>
              <a:t> para que la saliva fluya y no le entorpezca la respiración. </a:t>
            </a:r>
            <a:r>
              <a:rPr lang="es-CO" dirty="0" err="1"/>
              <a:t>NOponga</a:t>
            </a:r>
            <a:r>
              <a:rPr lang="es-CO" dirty="0"/>
              <a:t> nada en su boca. NO le agarre la lengua con una cuchara o </a:t>
            </a:r>
            <a:r>
              <a:rPr lang="es-CO" dirty="0" err="1"/>
              <a:t>algúnotro</a:t>
            </a:r>
            <a:r>
              <a:rPr lang="es-CO" dirty="0"/>
              <a:t> objeto duro. No existe peligro alguno de que se trague la </a:t>
            </a:r>
            <a:r>
              <a:rPr lang="es-CO" dirty="0" err="1"/>
              <a:t>lengua.NO</a:t>
            </a:r>
            <a:r>
              <a:rPr lang="es-CO" dirty="0"/>
              <a:t> trate de hacerlo volver en si, echándole agua encima o dándole </a:t>
            </a:r>
            <a:r>
              <a:rPr lang="es-CO" dirty="0" err="1"/>
              <a:t>detomar</a:t>
            </a:r>
            <a:r>
              <a:rPr lang="es-CO" dirty="0"/>
              <a:t> agua. NO lo agarre para mantenerlo quieto. </a:t>
            </a:r>
          </a:p>
          <a:p>
            <a:r>
              <a:rPr lang="es-CO" dirty="0"/>
              <a:t>6. Quédese a su lado hasta que la respiración se normalice y la persona se haya levantado. </a:t>
            </a:r>
          </a:p>
          <a:p>
            <a:r>
              <a:rPr lang="es-CO" dirty="0"/>
              <a:t>7. Ofrézcale ayuda para </a:t>
            </a:r>
            <a:r>
              <a:rPr lang="es-CO" dirty="0" err="1"/>
              <a:t>llevarloa</a:t>
            </a:r>
            <a:r>
              <a:rPr lang="es-CO" dirty="0"/>
              <a:t> su casa si no esta seguro en donde se encuentra. Algunas personas </a:t>
            </a:r>
            <a:r>
              <a:rPr lang="es-CO" dirty="0" err="1"/>
              <a:t>sesienten</a:t>
            </a:r>
            <a:r>
              <a:rPr lang="es-CO" dirty="0"/>
              <a:t> confundidas después de un ataque. </a:t>
            </a:r>
          </a:p>
          <a:p>
            <a:pPr marL="0" indent="0">
              <a:buNone/>
            </a:pPr>
            <a:endParaRPr lang="es-CO" dirty="0"/>
          </a:p>
        </p:txBody>
      </p:sp>
    </p:spTree>
    <p:extLst>
      <p:ext uri="{BB962C8B-B14F-4D97-AF65-F5344CB8AC3E}">
        <p14:creationId xmlns:p14="http://schemas.microsoft.com/office/powerpoint/2010/main" val="193827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smtClean="0"/>
              <a:t>No es lo mismo</a:t>
            </a:r>
            <a:endParaRPr lang="es-CO" dirty="0"/>
          </a:p>
        </p:txBody>
      </p:sp>
      <p:sp>
        <p:nvSpPr>
          <p:cNvPr id="3" name="2 Marcador de texto"/>
          <p:cNvSpPr>
            <a:spLocks noGrp="1"/>
          </p:cNvSpPr>
          <p:nvPr>
            <p:ph type="body" idx="1"/>
          </p:nvPr>
        </p:nvSpPr>
        <p:spPr/>
        <p:txBody>
          <a:bodyPr/>
          <a:lstStyle/>
          <a:p>
            <a:pPr algn="ctr"/>
            <a:r>
              <a:rPr lang="es-CO" smtClean="0"/>
              <a:t>EPILEPSIA</a:t>
            </a:r>
            <a:endParaRPr lang="es-CO" dirty="0"/>
          </a:p>
        </p:txBody>
      </p:sp>
      <p:sp>
        <p:nvSpPr>
          <p:cNvPr id="4" name="3 Marcador de texto"/>
          <p:cNvSpPr>
            <a:spLocks noGrp="1"/>
          </p:cNvSpPr>
          <p:nvPr>
            <p:ph type="body" sz="half" idx="3"/>
          </p:nvPr>
        </p:nvSpPr>
        <p:spPr/>
        <p:txBody>
          <a:bodyPr/>
          <a:lstStyle/>
          <a:p>
            <a:pPr algn="ctr"/>
            <a:r>
              <a:rPr lang="es-CO" smtClean="0"/>
              <a:t>ESTAR  LOCO</a:t>
            </a:r>
            <a:endParaRPr lang="es-CO" dirty="0"/>
          </a:p>
        </p:txBody>
      </p:sp>
      <p:pic>
        <p:nvPicPr>
          <p:cNvPr id="7" name="6 Marcador de contenido"/>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71601" y="2564904"/>
            <a:ext cx="3312368" cy="3888432"/>
          </a:xfrm>
        </p:spPr>
      </p:pic>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80409" y="2913856"/>
            <a:ext cx="2719003" cy="3107432"/>
          </a:xfrm>
        </p:spPr>
      </p:pic>
    </p:spTree>
    <p:extLst>
      <p:ext uri="{BB962C8B-B14F-4D97-AF65-F5344CB8AC3E}">
        <p14:creationId xmlns:p14="http://schemas.microsoft.com/office/powerpoint/2010/main" val="199778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9713570">
            <a:off x="198414" y="2807722"/>
            <a:ext cx="8781768"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SINTOMAS DE EPILEPSIA</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
            <a:ext cx="1368152" cy="238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017" y="3933056"/>
            <a:ext cx="1812925"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40" y="2186220"/>
            <a:ext cx="1212403" cy="171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8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UNO COMO SABE QUE TIENE EPILEPSIA</a:t>
            </a:r>
            <a:endParaRPr lang="es-CO" dirty="0"/>
          </a:p>
        </p:txBody>
      </p:sp>
      <p:sp>
        <p:nvSpPr>
          <p:cNvPr id="3" name="2 CuadroTexto"/>
          <p:cNvSpPr txBox="1"/>
          <p:nvPr/>
        </p:nvSpPr>
        <p:spPr>
          <a:xfrm>
            <a:off x="539552" y="1988840"/>
            <a:ext cx="7560840" cy="4524315"/>
          </a:xfrm>
          <a:prstGeom prst="rect">
            <a:avLst/>
          </a:prstGeom>
          <a:noFill/>
        </p:spPr>
        <p:txBody>
          <a:bodyPr wrap="square" rtlCol="0">
            <a:spAutoFit/>
          </a:bodyPr>
          <a:lstStyle/>
          <a:p>
            <a:r>
              <a:rPr lang="es-CO" dirty="0" smtClean="0"/>
              <a:t>En el estado epiléptico, el más grave de los trastornos convulsivos, las convulsiones no se detienen. El estado epiléptico es una urgencia médica porque la persona tiene convulsiones acompañadas de intensas contracciones musculares, no puede respirar adecuadamente y tiene extensas descargas eléctricas en el cerebro. Si no se procede al tratamiento inmediato, el corazón y el cerebro pueden resultar permanentemente lesionados y puede sobrevenir la muerte.</a:t>
            </a:r>
          </a:p>
          <a:p>
            <a:endParaRPr lang="es-CO" dirty="0" smtClean="0"/>
          </a:p>
          <a:p>
            <a:r>
              <a:rPr lang="es-CO" dirty="0" smtClean="0"/>
              <a:t>Las convulsiones epilépticas a veces se clasifican según sus características. Las convulsiones parciales simples se inician con descargas eléctricas en un área pequeña del cerebro y estas descargas permanecen limitadas a esa zona. Según la parte afectada del cerebro, la persona experimenta sensaciones anormales, movimientos o aberraciones psíquicas. Por ejemplo, si la descarga eléctrica se produce en la parte del cerebro que controla los movimientos musculares del brazo derecho, éste puede presentar espasticidad muscular intensa y contracciones. </a:t>
            </a:r>
            <a:endParaRPr lang="es-CO" dirty="0"/>
          </a:p>
        </p:txBody>
      </p:sp>
    </p:spTree>
    <p:extLst>
      <p:ext uri="{BB962C8B-B14F-4D97-AF65-F5344CB8AC3E}">
        <p14:creationId xmlns:p14="http://schemas.microsoft.com/office/powerpoint/2010/main" val="218575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052736"/>
            <a:ext cx="8280920" cy="4801314"/>
          </a:xfrm>
          <a:prstGeom prst="rect">
            <a:avLst/>
          </a:prstGeom>
          <a:noFill/>
        </p:spPr>
        <p:txBody>
          <a:bodyPr wrap="square" rtlCol="0">
            <a:spAutoFit/>
          </a:bodyPr>
          <a:lstStyle/>
          <a:p>
            <a:r>
              <a:rPr lang="es-CO" dirty="0" smtClean="0"/>
              <a:t>Si ocurre en lo más profundo del lóbulo anterior  la persona puede sentir un olor placentero o desagradable muy intenso. La persona con una aberración psíquica puede experimentar, por ejemplo, un sentimiento de «</a:t>
            </a:r>
            <a:r>
              <a:rPr lang="es-CO" dirty="0" err="1" smtClean="0"/>
              <a:t>déjà</a:t>
            </a:r>
            <a:r>
              <a:rPr lang="es-CO" dirty="0" smtClean="0"/>
              <a:t> </a:t>
            </a:r>
            <a:r>
              <a:rPr lang="es-CO" dirty="0" err="1" smtClean="0"/>
              <a:t>vu</a:t>
            </a:r>
            <a:r>
              <a:rPr lang="es-CO" dirty="0" smtClean="0"/>
              <a:t>», por el que un entorno desconocido le parece inexplicablemente familiar.</a:t>
            </a:r>
          </a:p>
          <a:p>
            <a:endParaRPr lang="es-CO" dirty="0" smtClean="0"/>
          </a:p>
          <a:p>
            <a:r>
              <a:rPr lang="es-CO" dirty="0" smtClean="0"/>
              <a:t>En las convulsiones </a:t>
            </a:r>
            <a:r>
              <a:rPr lang="es-CO" dirty="0" err="1" smtClean="0"/>
              <a:t>jacksonianas</a:t>
            </a:r>
            <a:r>
              <a:rPr lang="es-CO" dirty="0" smtClean="0"/>
              <a:t>, los síntomas se inician en una parte aislada del cuerpo, como la mano o el pie, y luego ascienden por la extremidad al mismo tiempo que la actividad eléctrica se extiende por el cerebro. Las convulsiones parciales complejas (psicomotoras) se inician con un período de uno o dos minutos durante el cual la persona pierde contacto con su entorno. La persona puede tambalearse, realizar movimientos involuntarios y torpes de brazos y piernas, emitir sonidos ininteligibles, no entender lo que los demás expresan y puede resistirse a que le presten ayuda. El estado </a:t>
            </a:r>
            <a:r>
              <a:rPr lang="es-CO" dirty="0" err="1" smtClean="0"/>
              <a:t>confusional</a:t>
            </a:r>
            <a:r>
              <a:rPr lang="es-CO" dirty="0" smtClean="0"/>
              <a:t> dura unos minutos y se sigue de una recuperación total.</a:t>
            </a:r>
          </a:p>
          <a:p>
            <a:endParaRPr lang="es-CO" dirty="0" smtClean="0"/>
          </a:p>
          <a:p>
            <a:r>
              <a:rPr lang="es-CO" dirty="0" smtClean="0"/>
              <a:t>Las crisis convulsivas (gran mal o convulsiones tónico-clónicas) se inician en general con una descarga eléctrica anormal en una pequeña área del cerebro. </a:t>
            </a:r>
            <a:endParaRPr lang="es-CO" dirty="0"/>
          </a:p>
        </p:txBody>
      </p:sp>
    </p:spTree>
    <p:extLst>
      <p:ext uri="{BB962C8B-B14F-4D97-AF65-F5344CB8AC3E}">
        <p14:creationId xmlns:p14="http://schemas.microsoft.com/office/powerpoint/2010/main" val="208449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764704"/>
            <a:ext cx="7704856" cy="5078313"/>
          </a:xfrm>
          <a:prstGeom prst="rect">
            <a:avLst/>
          </a:prstGeom>
          <a:noFill/>
        </p:spPr>
        <p:txBody>
          <a:bodyPr wrap="square" rtlCol="0">
            <a:spAutoFit/>
          </a:bodyPr>
          <a:lstStyle/>
          <a:p>
            <a:r>
              <a:rPr lang="es-CO" dirty="0" smtClean="0"/>
              <a:t>La descarga se extiende rápidamente a las partes adyacentes del cerebro y causan la disfunción de toda el área. En la epilepsia primaria generalizada, las descargas anormales recaen sobre un área amplia del cerebro y causan una disfunción extensa desde el principio. En cualquier caso, las convulsiones son la respuesta del organismo a las descargas anormales. Durante estas crisis convulsivas la persona experimenta una pérdida temporal de consciencia, espasticidad muscular intensa y contracciones en todo el cuerpo, giros forzados de la cabeza hacia un lado, rechinar de dientes (bruxismo) e incontinencia urinaria. Después, puede tener cefalea, confusión temporal y fatigabilidad extrema. Habitualmente la persona no recuerda lo sucedido durante la crisis.</a:t>
            </a:r>
          </a:p>
          <a:p>
            <a:endParaRPr lang="es-CO" dirty="0" smtClean="0"/>
          </a:p>
          <a:p>
            <a:r>
              <a:rPr lang="es-CO" dirty="0" smtClean="0"/>
              <a:t>El pequeño mal (crisis de ausencia) suele iniciarse en la infancia antes de los 5 años de edad. No produce convulsiones ni los demás síntomas dramáticos del gran mal. En cambio, la persona tiene episodios de mirada perdida, pequeñas contracciones de los párpados o contracciones de los músculos faciales que duran de 10 a 30 segundos. La persona está inconsciente, pero no cae al suelo, no se produce colapso ni presenta movimientos espásticos.</a:t>
            </a:r>
            <a:endParaRPr lang="es-CO" dirty="0"/>
          </a:p>
        </p:txBody>
      </p:sp>
    </p:spTree>
    <p:extLst>
      <p:ext uri="{BB962C8B-B14F-4D97-AF65-F5344CB8AC3E}">
        <p14:creationId xmlns:p14="http://schemas.microsoft.com/office/powerpoint/2010/main" val="231868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9592077">
            <a:off x="264801" y="2967335"/>
            <a:ext cx="86144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CAUSAS DE LA EPILEPSIA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6762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TotalTime>
  <Words>1376</Words>
  <Application>Microsoft Office PowerPoint</Application>
  <PresentationFormat>Presentación en pantalla (4:3)</PresentationFormat>
  <Paragraphs>40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Flujo</vt:lpstr>
      <vt:lpstr>¿Qué ES LA EPILEPSIA?</vt:lpstr>
      <vt:lpstr>Como se actúa ante una crisis epiléptica</vt:lpstr>
      <vt:lpstr>Presentación de PowerPoint</vt:lpstr>
      <vt:lpstr>No es lo mismo</vt:lpstr>
      <vt:lpstr>Presentación de PowerPoint</vt:lpstr>
      <vt:lpstr>UNO COMO SABE QUE TIENE EPILEPSIA</vt:lpstr>
      <vt:lpstr>Presentación de PowerPoint</vt:lpstr>
      <vt:lpstr>Presentación de PowerPoint</vt:lpstr>
      <vt:lpstr>Presentación de PowerPoint</vt:lpstr>
      <vt:lpstr> CAUSA 1: Predisposición hereditaria. Es más probable que una persona tenga convulsiones si sus padres han padecido crisis convulsivas. Actualmente se está tratando de localizar el gen responsable de las crisis convulsivas. </vt:lpstr>
      <vt:lpstr>CAUSA 2: Estado de maduración del cerebro. Aún entre las diferentes edades pediátricas, hay una enorme diferencia en la frecuencia de convulsiones infantiles. En la etapa prenatal el umbral es muy alto y las crisis poco frecuentes; en el recién nacido (primeros 30 días) el umbral es bajo y las crisis frecuentes. Entre los dos y cinco años el umbral va aumentando hasta que alcanza el nivel máximo a los cinco años. De esto se podría deducir que la maduración cerebral por sí sola modifica la frecuencia de las crisis convulsivas. También se puede pensar que los síndromes epilépticos en niños son completamente diferentes a los de los adultos.  </vt:lpstr>
      <vt:lpstr>CAUSA 3: Existencia de lesión cerebral. El cerebro puede estar programado para desarrollarse normalmente, pero puede sufrir lesiones durante el embarazo, el nacimiento o más adelante. Las lesiones pueden deberse a tumores cerebrales, alcoholismo u otras drogas, Alzheimer, meningitis, encefalitis, SIDA, ciertas alergias, etc., porque todo ello altera el normal funcionamiento del cerebro. Los ataques al corazón, infartos y enfermedades cardiovasculares también influyen en la aparición de un ataque epiléptico porque privan al cerebro de oxígeno. </vt:lpstr>
      <vt:lpstr>CAUSA 4: Reparaciones incorrectas. En algunos casos, el cerebro intenta reparar los daños causados, pero puede generar conexiones neuronales anormales que podrían conducir a la epilepsia. ¿Por qué se producen los ataques epilépticos?</vt:lpstr>
      <vt:lpstr>Presentación de PowerPoint</vt:lpstr>
      <vt:lpstr>Medicamentos. Actualmente hay un gran número de medicamentos para personas epilépticas, cada uno de los cuales es apropiado para los diferentes tipos de ataques con diferentes efectos benéficos y efectos secundarios. La medicación para la epilepsia tiene una condición muy importante. Más que en ningún otro caso, se deben seguir al detalle las instrucciones que dé el médico, referentes a cómo tomar los fármacos, el momento del día, acompañados de la ingestión de alimentos o no... La razón principal es que lo primero es lograr que el organismo alcance un nivel general favorable a la prevención de este trastorno.</vt:lpstr>
      <vt:lpstr>Alimentación. Cuando los medicamentos no dan resultado, una alternativa o complemento al tratamiento puede ser una dieta rica en grasas y baja en hidratos de carbono y proteínas, que el médico o un dietista profesional también indicará y ajustará a las necesidades personales. Esta dieta especial se llama cetogénica, porque dichos alimentos, una vez ingeridos y asimilados, se convierten fácilmente en una sustancia química que se llama cetona.</vt:lpstr>
      <vt:lpstr>Cirugía. La intervención en quirófano es otra alternativa de tratamiento, pero sólo se escoge tras realizar al paciente un detallado análisis. El objetivo de la operación es quitar la parte de tejido cerebral que esté dañada para que los ataques no se sigan produciendo. Pero los médicos tienen que considerar antes si la lesión es accesible (si pueden llegar a ella sin dañar otras partes del cerebro) y, sobre todo, si se trata de un tejido que no cumple ninguna función importante, pero que provoca los trastornos epilépticos.</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EPILEPSIA?</dc:title>
  <dc:creator>LOS4ELEMENTOSE1</dc:creator>
  <cp:lastModifiedBy>LOS4ELEMENTOSE1</cp:lastModifiedBy>
  <cp:revision>6</cp:revision>
  <dcterms:created xsi:type="dcterms:W3CDTF">2014-10-02T23:32:49Z</dcterms:created>
  <dcterms:modified xsi:type="dcterms:W3CDTF">2014-10-03T00:35:04Z</dcterms:modified>
</cp:coreProperties>
</file>