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7" r:id="rId8"/>
    <p:sldId id="268" r:id="rId9"/>
    <p:sldId id="269"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9"/>
    <p:penClr>
      <a:srgbClr val="33CCCC"/>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54BC3E1-37A5-42D0-BAB0-E2110CD7F571}" type="datetimeFigureOut">
              <a:rPr lang="es-MX" smtClean="0"/>
              <a:t>02/10/2014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2043743-EE48-4710-9751-AEB587344006}" type="slidenum">
              <a:rPr lang="es-MX" smtClean="0"/>
              <a:t>‹Nº›</a:t>
            </a:fld>
            <a:endParaRPr lang="es-MX"/>
          </a:p>
        </p:txBody>
      </p:sp>
    </p:spTree>
  </p:cSld>
  <p:clrMapOvr>
    <a:masterClrMapping/>
  </p:clrMapOvr>
  <p:transition advClick="0" advTm="1000">
    <p:dissolve/>
    <p:sndAc>
      <p:stSnd>
        <p:snd r:embed="rId1" name="breez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BC3E1-37A5-42D0-BAB0-E2110CD7F571}" type="datetimeFigureOut">
              <a:rPr lang="es-MX" smtClean="0"/>
              <a:t>02/10/2014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43743-EE48-4710-9751-AEB58734400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000">
    <p:dissolve/>
    <p:sndAc>
      <p:stSnd>
        <p:snd r:embed="rId13" name="breeze.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a:t/>
            </a:r>
            <a:br>
              <a:rPr lang="es-MX" dirty="0"/>
            </a:br>
            <a:r>
              <a:rPr lang="es-MX" dirty="0" smtClean="0"/>
              <a:t>Lina </a:t>
            </a:r>
            <a:r>
              <a:rPr lang="es-MX" dirty="0"/>
              <a:t>M</a:t>
            </a:r>
            <a:r>
              <a:rPr lang="es-MX" dirty="0" smtClean="0"/>
              <a:t>aría López Vargas </a:t>
            </a:r>
            <a:br>
              <a:rPr lang="es-MX" dirty="0" smtClean="0"/>
            </a:br>
            <a:r>
              <a:rPr lang="es-MX" dirty="0" smtClean="0"/>
              <a:t>1102</a:t>
            </a:r>
            <a:r>
              <a:rPr lang="es-MX" dirty="0"/>
              <a:t/>
            </a:r>
            <a:br>
              <a:rPr lang="es-MX" dirty="0"/>
            </a:br>
            <a:endParaRPr lang="es-MX" dirty="0"/>
          </a:p>
        </p:txBody>
      </p:sp>
      <p:sp>
        <p:nvSpPr>
          <p:cNvPr id="3" name="2 Subtítulo"/>
          <p:cNvSpPr>
            <a:spLocks noGrp="1"/>
          </p:cNvSpPr>
          <p:nvPr>
            <p:ph type="subTitle" idx="1"/>
          </p:nvPr>
        </p:nvSpPr>
        <p:spPr/>
        <p:txBody>
          <a:bodyPr/>
          <a:lstStyle/>
          <a:p>
            <a:r>
              <a:rPr lang="es-MX" dirty="0" smtClean="0">
                <a:solidFill>
                  <a:schemeClr val="tx2">
                    <a:lumMod val="60000"/>
                    <a:lumOff val="40000"/>
                  </a:schemeClr>
                </a:solidFill>
                <a:latin typeface="Arial" pitchFamily="34" charset="0"/>
                <a:cs typeface="Arial" pitchFamily="34" charset="0"/>
              </a:rPr>
              <a:t>PROYECTO: creación de un </a:t>
            </a:r>
          </a:p>
          <a:p>
            <a:r>
              <a:rPr lang="es-MX" dirty="0" smtClean="0">
                <a:solidFill>
                  <a:schemeClr val="tx2">
                    <a:lumMod val="60000"/>
                    <a:lumOff val="40000"/>
                  </a:schemeClr>
                </a:solidFill>
                <a:latin typeface="Arial" pitchFamily="34" charset="0"/>
                <a:cs typeface="Arial" pitchFamily="34" charset="0"/>
              </a:rPr>
              <a:t>perfume</a:t>
            </a:r>
          </a:p>
        </p:txBody>
      </p:sp>
    </p:spTree>
  </p:cSld>
  <p:clrMapOvr>
    <a:masterClrMapping/>
  </p:clrMapOvr>
  <p:transition advClick="0" advTm="1000">
    <p:dissolve/>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pPr algn="just"/>
            <a:r>
              <a:rPr lang="es-MX" sz="2200" dirty="0">
                <a:latin typeface="Arial" pitchFamily="34" charset="0"/>
                <a:cs typeface="Arial" pitchFamily="34" charset="0"/>
              </a:rPr>
              <a:t>Los </a:t>
            </a:r>
            <a:r>
              <a:rPr lang="es-MX" sz="2200" b="1" dirty="0">
                <a:latin typeface="Arial" pitchFamily="34" charset="0"/>
                <a:cs typeface="Arial" pitchFamily="34" charset="0"/>
              </a:rPr>
              <a:t>perfumes </a:t>
            </a:r>
            <a:r>
              <a:rPr lang="es-MX" sz="2200" dirty="0">
                <a:latin typeface="Arial" pitchFamily="34" charset="0"/>
                <a:cs typeface="Arial" pitchFamily="34" charset="0"/>
              </a:rPr>
              <a:t>y </a:t>
            </a:r>
            <a:r>
              <a:rPr lang="es-MX" sz="2200" b="1" dirty="0">
                <a:latin typeface="Arial" pitchFamily="34" charset="0"/>
                <a:cs typeface="Arial" pitchFamily="34" charset="0"/>
              </a:rPr>
              <a:t>colonias </a:t>
            </a:r>
            <a:r>
              <a:rPr lang="es-MX" sz="2200" dirty="0">
                <a:latin typeface="Arial" pitchFamily="34" charset="0"/>
                <a:cs typeface="Arial" pitchFamily="34" charset="0"/>
              </a:rPr>
              <a:t>tienden a ser caros y, si los utilizamos a diario, se acaban pronto. Una buena solución puede ser elaborarlos nosotros mismos</a:t>
            </a:r>
            <a:r>
              <a:rPr lang="es-MX" dirty="0"/>
              <a:t/>
            </a:r>
            <a:br>
              <a:rPr lang="es-MX" dirty="0"/>
            </a:br>
            <a:r>
              <a:rPr lang="es-MX" dirty="0"/>
              <a:t/>
            </a:r>
            <a:br>
              <a:rPr lang="es-MX" dirty="0"/>
            </a:br>
            <a:r>
              <a:rPr lang="es-MX" sz="2000" dirty="0">
                <a:latin typeface="Arial" pitchFamily="34" charset="0"/>
                <a:cs typeface="Arial" pitchFamily="34" charset="0"/>
              </a:rPr>
              <a:t>Desde </a:t>
            </a:r>
            <a:r>
              <a:rPr lang="es-MX" sz="2000" dirty="0" smtClean="0">
                <a:latin typeface="Arial" pitchFamily="34" charset="0"/>
                <a:cs typeface="Arial" pitchFamily="34" charset="0"/>
              </a:rPr>
              <a:t>hace mucho </a:t>
            </a:r>
            <a:r>
              <a:rPr lang="es-MX" sz="2000" dirty="0">
                <a:latin typeface="Arial" pitchFamily="34" charset="0"/>
                <a:cs typeface="Arial" pitchFamily="34" charset="0"/>
              </a:rPr>
              <a:t>tiempo, el perfume es considerado señal de elegancia y cada uno busca su propio aroma que exprese su propia esencia</a:t>
            </a:r>
            <a:r>
              <a:rPr lang="es-MX" dirty="0"/>
              <a:t>. </a:t>
            </a:r>
          </a:p>
        </p:txBody>
      </p:sp>
      <p:sp>
        <p:nvSpPr>
          <p:cNvPr id="3" name="2 Subtítulo"/>
          <p:cNvSpPr>
            <a:spLocks noGrp="1"/>
          </p:cNvSpPr>
          <p:nvPr>
            <p:ph type="subTitle" idx="1"/>
          </p:nvPr>
        </p:nvSpPr>
        <p:spPr>
          <a:xfrm>
            <a:off x="1371600" y="4429132"/>
            <a:ext cx="6400800" cy="1785950"/>
          </a:xfrm>
        </p:spPr>
        <p:txBody>
          <a:bodyPr>
            <a:normAutofit fontScale="47500" lnSpcReduction="20000"/>
          </a:bodyPr>
          <a:lstStyle/>
          <a:p>
            <a:pPr algn="just"/>
            <a:r>
              <a:rPr lang="es-MX" sz="4200" b="1" dirty="0">
                <a:solidFill>
                  <a:schemeClr val="tx1">
                    <a:lumMod val="85000"/>
                    <a:lumOff val="15000"/>
                  </a:schemeClr>
                </a:solidFill>
                <a:latin typeface="Arial" pitchFamily="34" charset="0"/>
                <a:cs typeface="Arial" pitchFamily="34" charset="0"/>
              </a:rPr>
              <a:t>Un aroma cítrico es relajante</a:t>
            </a:r>
            <a:r>
              <a:rPr lang="es-MX" sz="4200" dirty="0">
                <a:solidFill>
                  <a:schemeClr val="tx1">
                    <a:lumMod val="85000"/>
                    <a:lumOff val="15000"/>
                  </a:schemeClr>
                </a:solidFill>
                <a:latin typeface="Arial" pitchFamily="34" charset="0"/>
                <a:cs typeface="Arial" pitchFamily="34" charset="0"/>
              </a:rPr>
              <a:t> y otorga frescura y bienestar emocional. Es muy apropiado para la </a:t>
            </a:r>
            <a:r>
              <a:rPr lang="es-MX" sz="4200" b="1" dirty="0">
                <a:solidFill>
                  <a:schemeClr val="tx1">
                    <a:lumMod val="85000"/>
                    <a:lumOff val="15000"/>
                  </a:schemeClr>
                </a:solidFill>
                <a:latin typeface="Arial" pitchFamily="34" charset="0"/>
                <a:cs typeface="Arial" pitchFamily="34" charset="0"/>
              </a:rPr>
              <a:t>elaboración de colonias refrescantes para después del baño</a:t>
            </a:r>
            <a:r>
              <a:rPr lang="es-MX" sz="4200" dirty="0">
                <a:solidFill>
                  <a:schemeClr val="tx1">
                    <a:lumMod val="85000"/>
                    <a:lumOff val="15000"/>
                  </a:schemeClr>
                </a:solidFill>
                <a:latin typeface="Arial" pitchFamily="34" charset="0"/>
                <a:cs typeface="Arial" pitchFamily="34" charset="0"/>
              </a:rPr>
              <a:t>, para utilizar pulverizando en los ambientes y para la </a:t>
            </a:r>
            <a:r>
              <a:rPr lang="es-MX" sz="4200" b="1" dirty="0">
                <a:solidFill>
                  <a:schemeClr val="tx1">
                    <a:lumMod val="85000"/>
                    <a:lumOff val="15000"/>
                  </a:schemeClr>
                </a:solidFill>
                <a:latin typeface="Arial" pitchFamily="34" charset="0"/>
                <a:cs typeface="Arial" pitchFamily="34" charset="0"/>
              </a:rPr>
              <a:t>elaboración de pastillas aromáticas e inciensos</a:t>
            </a:r>
            <a:r>
              <a:rPr lang="es-MX" dirty="0"/>
              <a:t>.</a:t>
            </a:r>
          </a:p>
          <a:p>
            <a:r>
              <a:rPr lang="es-MX" dirty="0"/>
              <a:t> </a:t>
            </a:r>
          </a:p>
          <a:p>
            <a:endParaRPr lang="es-MX" dirty="0"/>
          </a:p>
        </p:txBody>
      </p:sp>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50"/>
                </a:solidFill>
              </a:rPr>
              <a:t>ingredientes</a:t>
            </a:r>
            <a:endParaRPr lang="es-MX" dirty="0">
              <a:solidFill>
                <a:srgbClr val="00B050"/>
              </a:solidFill>
            </a:endParaRPr>
          </a:p>
        </p:txBody>
      </p:sp>
      <p:sp>
        <p:nvSpPr>
          <p:cNvPr id="3" name="2 Marcador de contenido"/>
          <p:cNvSpPr>
            <a:spLocks noGrp="1"/>
          </p:cNvSpPr>
          <p:nvPr>
            <p:ph idx="1"/>
          </p:nvPr>
        </p:nvSpPr>
        <p:spPr/>
        <p:txBody>
          <a:bodyPr/>
          <a:lstStyle/>
          <a:p>
            <a:pPr>
              <a:buNone/>
            </a:pPr>
            <a:r>
              <a:rPr lang="es-MX" dirty="0" smtClean="0"/>
              <a:t>    Cascara de cítricos</a:t>
            </a:r>
            <a:r>
              <a:rPr lang="es-MX" dirty="0"/>
              <a:t> </a:t>
            </a:r>
            <a:r>
              <a:rPr lang="es-MX" dirty="0" smtClean="0"/>
              <a:t/>
            </a:r>
            <a:br>
              <a:rPr lang="es-MX" dirty="0" smtClean="0"/>
            </a:br>
            <a:r>
              <a:rPr lang="es-MX" dirty="0" smtClean="0"/>
              <a:t/>
            </a:r>
            <a:br>
              <a:rPr lang="es-MX" dirty="0" smtClean="0"/>
            </a:br>
            <a:r>
              <a:rPr lang="es-MX" dirty="0"/>
              <a:t>1 taza de vodka o alcohol </a:t>
            </a:r>
            <a:r>
              <a:rPr lang="es-MX" dirty="0" smtClean="0"/>
              <a:t/>
            </a:r>
            <a:br>
              <a:rPr lang="es-MX" dirty="0" smtClean="0"/>
            </a:br>
            <a:r>
              <a:rPr lang="es-MX" dirty="0" smtClean="0"/>
              <a:t/>
            </a:r>
            <a:br>
              <a:rPr lang="es-MX" dirty="0" smtClean="0"/>
            </a:br>
            <a:r>
              <a:rPr lang="es-MX" dirty="0"/>
              <a:t>2 cucharadas de agua </a:t>
            </a:r>
            <a:r>
              <a:rPr lang="es-MX" dirty="0" smtClean="0"/>
              <a:t/>
            </a:r>
            <a:br>
              <a:rPr lang="es-MX" dirty="0" smtClean="0"/>
            </a:br>
            <a:r>
              <a:rPr lang="es-MX" dirty="0"/>
              <a:t>4 de cucharadita de aceite de ricino</a:t>
            </a:r>
          </a:p>
        </p:txBody>
      </p:sp>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Marcador de contenido" descr="images (1).jpg"/>
          <p:cNvPicPr>
            <a:picLocks noGrp="1" noChangeAspect="1"/>
          </p:cNvPicPr>
          <p:nvPr>
            <p:ph idx="1"/>
          </p:nvPr>
        </p:nvPicPr>
        <p:blipFill>
          <a:blip r:embed="rId3"/>
          <a:stretch>
            <a:fillRect/>
          </a:stretch>
        </p:blipFill>
        <p:spPr>
          <a:xfrm>
            <a:off x="0" y="1"/>
            <a:ext cx="5111453" cy="4214817"/>
          </a:xfrm>
        </p:spPr>
      </p:pic>
      <p:pic>
        <p:nvPicPr>
          <p:cNvPr id="5" name="4 Imagen" descr="naranjas_lim_lim.jpg"/>
          <p:cNvPicPr>
            <a:picLocks noChangeAspect="1"/>
          </p:cNvPicPr>
          <p:nvPr/>
        </p:nvPicPr>
        <p:blipFill>
          <a:blip r:embed="rId4"/>
          <a:stretch>
            <a:fillRect/>
          </a:stretch>
        </p:blipFill>
        <p:spPr>
          <a:xfrm>
            <a:off x="0" y="4286256"/>
            <a:ext cx="6012180" cy="2571744"/>
          </a:xfrm>
          <a:prstGeom prst="rect">
            <a:avLst/>
          </a:prstGeom>
        </p:spPr>
      </p:pic>
      <p:pic>
        <p:nvPicPr>
          <p:cNvPr id="6" name="5 Imagen" descr="citricos_peruanos.jpg"/>
          <p:cNvPicPr>
            <a:picLocks noChangeAspect="1"/>
          </p:cNvPicPr>
          <p:nvPr/>
        </p:nvPicPr>
        <p:blipFill>
          <a:blip r:embed="rId5"/>
          <a:stretch>
            <a:fillRect/>
          </a:stretch>
        </p:blipFill>
        <p:spPr>
          <a:xfrm>
            <a:off x="5072066" y="0"/>
            <a:ext cx="4071934" cy="4214818"/>
          </a:xfrm>
          <a:prstGeom prst="rect">
            <a:avLst/>
          </a:prstGeom>
        </p:spPr>
      </p:pic>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descarga.jpg"/>
          <p:cNvPicPr>
            <a:picLocks noChangeAspect="1"/>
          </p:cNvPicPr>
          <p:nvPr/>
        </p:nvPicPr>
        <p:blipFill>
          <a:blip r:embed="rId3"/>
          <a:stretch>
            <a:fillRect/>
          </a:stretch>
        </p:blipFill>
        <p:spPr>
          <a:xfrm>
            <a:off x="1000100" y="1428736"/>
            <a:ext cx="2571767" cy="2986101"/>
          </a:xfrm>
          <a:prstGeom prst="rect">
            <a:avLst/>
          </a:prstGeom>
        </p:spPr>
      </p:pic>
      <p:pic>
        <p:nvPicPr>
          <p:cNvPr id="4" name="3 Imagen" descr="images (2).jpg"/>
          <p:cNvPicPr>
            <a:picLocks noChangeAspect="1"/>
          </p:cNvPicPr>
          <p:nvPr/>
        </p:nvPicPr>
        <p:blipFill>
          <a:blip r:embed="rId4"/>
          <a:stretch>
            <a:fillRect/>
          </a:stretch>
        </p:blipFill>
        <p:spPr>
          <a:xfrm>
            <a:off x="3648075" y="2195512"/>
            <a:ext cx="1847850" cy="2466975"/>
          </a:xfrm>
          <a:prstGeom prst="rect">
            <a:avLst/>
          </a:prstGeom>
        </p:spPr>
      </p:pic>
      <p:pic>
        <p:nvPicPr>
          <p:cNvPr id="5" name="4 Imagen" descr="aguaimage002.jpg"/>
          <p:cNvPicPr>
            <a:picLocks noChangeAspect="1"/>
          </p:cNvPicPr>
          <p:nvPr/>
        </p:nvPicPr>
        <p:blipFill>
          <a:blip r:embed="rId5"/>
          <a:stretch>
            <a:fillRect/>
          </a:stretch>
        </p:blipFill>
        <p:spPr>
          <a:xfrm>
            <a:off x="6357950" y="2000240"/>
            <a:ext cx="2143140" cy="2946410"/>
          </a:xfrm>
          <a:prstGeom prst="rect">
            <a:avLst/>
          </a:prstGeom>
        </p:spPr>
      </p:pic>
      <p:pic>
        <p:nvPicPr>
          <p:cNvPr id="6" name="5 Imagen" descr="naranjas_lim_lim.jpg"/>
          <p:cNvPicPr>
            <a:picLocks noChangeAspect="1"/>
          </p:cNvPicPr>
          <p:nvPr/>
        </p:nvPicPr>
        <p:blipFill>
          <a:blip r:embed="rId6" cstate="print"/>
          <a:stretch>
            <a:fillRect/>
          </a:stretch>
        </p:blipFill>
        <p:spPr>
          <a:xfrm>
            <a:off x="3071802" y="5214950"/>
            <a:ext cx="2880360" cy="1258824"/>
          </a:xfrm>
          <a:prstGeom prst="rect">
            <a:avLst/>
          </a:prstGeom>
        </p:spPr>
      </p:pic>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a:t>
            </a:r>
            <a:r>
              <a:rPr lang="es-MX" dirty="0"/>
              <a:t> </a:t>
            </a:r>
            <a:r>
              <a:rPr lang="es-MX" dirty="0" smtClean="0"/>
              <a:t/>
            </a:r>
            <a:br>
              <a:rPr lang="es-MX" dirty="0" smtClean="0"/>
            </a:br>
            <a:r>
              <a:rPr lang="es-MX" dirty="0" smtClean="0"/>
              <a:t/>
            </a:r>
            <a:br>
              <a:rPr lang="es-MX" dirty="0" smtClean="0"/>
            </a:br>
            <a:endParaRPr lang="es-MX" dirty="0"/>
          </a:p>
        </p:txBody>
      </p:sp>
      <p:sp>
        <p:nvSpPr>
          <p:cNvPr id="3" name="2 Subtítulo"/>
          <p:cNvSpPr>
            <a:spLocks noGrp="1"/>
          </p:cNvSpPr>
          <p:nvPr>
            <p:ph type="subTitle" idx="1"/>
          </p:nvPr>
        </p:nvSpPr>
        <p:spPr>
          <a:xfrm>
            <a:off x="1371600" y="1285860"/>
            <a:ext cx="6400800" cy="4352940"/>
          </a:xfrm>
        </p:spPr>
        <p:txBody>
          <a:bodyPr>
            <a:normAutofit/>
          </a:bodyPr>
          <a:lstStyle/>
          <a:p>
            <a:r>
              <a:rPr lang="es-MX" dirty="0">
                <a:solidFill>
                  <a:schemeClr val="tx1"/>
                </a:solidFill>
                <a:latin typeface="Arial" pitchFamily="34" charset="0"/>
                <a:cs typeface="Arial" pitchFamily="34" charset="0"/>
              </a:rPr>
              <a:t>Modo de elaboración</a:t>
            </a:r>
            <a:r>
              <a:rPr lang="es-MX" dirty="0" smtClean="0">
                <a:solidFill>
                  <a:schemeClr val="tx1"/>
                </a:solidFill>
                <a:latin typeface="Arial" pitchFamily="34" charset="0"/>
                <a:cs typeface="Arial" pitchFamily="34" charset="0"/>
              </a:rPr>
              <a:t>:</a:t>
            </a:r>
          </a:p>
          <a:p>
            <a:r>
              <a:rPr lang="es-MX" dirty="0" smtClean="0">
                <a:solidFill>
                  <a:schemeClr val="tx1"/>
                </a:solidFill>
                <a:latin typeface="Arial" pitchFamily="34" charset="0"/>
                <a:cs typeface="Arial" pitchFamily="34" charset="0"/>
              </a:rPr>
              <a:t>cogemos </a:t>
            </a:r>
            <a:r>
              <a:rPr lang="es-MX" dirty="0">
                <a:solidFill>
                  <a:schemeClr val="tx1"/>
                </a:solidFill>
                <a:latin typeface="Arial" pitchFamily="34" charset="0"/>
                <a:cs typeface="Arial" pitchFamily="34" charset="0"/>
              </a:rPr>
              <a:t>un mortero de los que utilizamos habitualmente para machacar en la cocina, y colocamos en su interior un trapo. Sobre este trapo, colocamos las cáscaras de la naranja o del limón. </a:t>
            </a:r>
          </a:p>
        </p:txBody>
      </p:sp>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1142984"/>
            <a:ext cx="5857916" cy="3416320"/>
          </a:xfrm>
          <a:prstGeom prst="rect">
            <a:avLst/>
          </a:prstGeom>
        </p:spPr>
        <p:txBody>
          <a:bodyPr wrap="square">
            <a:spAutoFit/>
          </a:bodyPr>
          <a:lstStyle/>
          <a:p>
            <a:r>
              <a:rPr lang="es-MX" dirty="0">
                <a:latin typeface="Arial" pitchFamily="34" charset="0"/>
                <a:cs typeface="Arial" pitchFamily="34" charset="0"/>
              </a:rPr>
              <a:t>(Cuantas más echemos, más fragancia tendrá nuestra colonia, es cuestión de ir probando en las sucesivas ocasiones en que llevemos a la práctica esta receta para ver cómo nos gusta más) </a:t>
            </a:r>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a:latin typeface="Arial" pitchFamily="34" charset="0"/>
                <a:cs typeface="Arial" pitchFamily="34" charset="0"/>
              </a:rPr>
              <a:t>Esas cáscaras, las machacamos, de tal forma, que vemos como el trapo con el que hemos forrado el interior del mortero se va impregnando de la esencia que van soltando según las vamos machacando. Una vez estén bien machacadas, cogemos el trapo y lo colocamos sobre un embudo situado sobre el recipiente en el que queremos guardar nuestra colonia. </a:t>
            </a:r>
          </a:p>
        </p:txBody>
      </p:sp>
      <p:sp>
        <p:nvSpPr>
          <p:cNvPr id="3" name="2 Llamada de nube"/>
          <p:cNvSpPr/>
          <p:nvPr/>
        </p:nvSpPr>
        <p:spPr>
          <a:xfrm>
            <a:off x="-571536" y="500042"/>
            <a:ext cx="9001188" cy="5500726"/>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857232"/>
            <a:ext cx="3643338" cy="3416320"/>
          </a:xfrm>
          <a:prstGeom prst="rect">
            <a:avLst/>
          </a:prstGeom>
        </p:spPr>
        <p:txBody>
          <a:bodyPr wrap="square">
            <a:spAutoFit/>
          </a:bodyPr>
          <a:lstStyle/>
          <a:p>
            <a:r>
              <a:rPr lang="es-MX" dirty="0"/>
              <a:t>El siguiente ya es el último paso: por ese embudo sobre el que hemos puesto el trapo hacemos pasar alcohol y agua en las mismas cantidades. Así, si primero echamos 50 ml de alcohol, luego echaremos 50 mililitros de agua. Por tanto, alcohol y agua en la misma cantidad y también al gusto, en función del volumen colonia que queramos fabricar, eso sí, echamos primero el alcohol y después el agua. </a:t>
            </a:r>
          </a:p>
        </p:txBody>
      </p:sp>
      <p:sp>
        <p:nvSpPr>
          <p:cNvPr id="3" name="2 Rectángulo"/>
          <p:cNvSpPr/>
          <p:nvPr/>
        </p:nvSpPr>
        <p:spPr>
          <a:xfrm rot="10800000" flipV="1">
            <a:off x="2286000" y="4893372"/>
            <a:ext cx="4572000" cy="1200329"/>
          </a:xfrm>
          <a:prstGeom prst="rect">
            <a:avLst/>
          </a:prstGeom>
        </p:spPr>
        <p:txBody>
          <a:bodyPr wrap="square">
            <a:spAutoFit/>
          </a:bodyPr>
          <a:lstStyle/>
          <a:p>
            <a:r>
              <a:rPr lang="es-MX" dirty="0"/>
              <a:t>Y ya está, ya tenemos preparada nuestra colonia </a:t>
            </a:r>
            <a:r>
              <a:rPr lang="es-MX" dirty="0" smtClean="0"/>
              <a:t>y</a:t>
            </a:r>
            <a:r>
              <a:rPr lang="es-MX" dirty="0"/>
              <a:t>, por qué no, ecológica. </a:t>
            </a:r>
            <a:r>
              <a:rPr lang="es-MX" dirty="0" smtClean="0"/>
              <a:t/>
            </a:r>
            <a:br>
              <a:rPr lang="es-MX" dirty="0" smtClean="0"/>
            </a:br>
            <a:r>
              <a:rPr lang="es-MX" dirty="0" smtClean="0"/>
              <a:t/>
            </a:r>
            <a:br>
              <a:rPr lang="es-MX" dirty="0" smtClean="0"/>
            </a:br>
            <a:endParaRPr lang="es-MX" dirty="0"/>
          </a:p>
        </p:txBody>
      </p:sp>
      <p:pic>
        <p:nvPicPr>
          <p:cNvPr id="4" name="3 Imagen" descr="s_MLM_v_V_f_67643498_2335.jpg"/>
          <p:cNvPicPr>
            <a:picLocks noChangeAspect="1"/>
          </p:cNvPicPr>
          <p:nvPr/>
        </p:nvPicPr>
        <p:blipFill>
          <a:blip r:embed="rId3"/>
          <a:stretch>
            <a:fillRect/>
          </a:stretch>
        </p:blipFill>
        <p:spPr>
          <a:xfrm flipH="1">
            <a:off x="4643438" y="785794"/>
            <a:ext cx="3643338" cy="3214710"/>
          </a:xfrm>
          <a:prstGeom prst="rect">
            <a:avLst/>
          </a:prstGeom>
        </p:spPr>
      </p:pic>
      <p:sp>
        <p:nvSpPr>
          <p:cNvPr id="5" name="4 Estrella de 6 puntas"/>
          <p:cNvSpPr/>
          <p:nvPr/>
        </p:nvSpPr>
        <p:spPr>
          <a:xfrm>
            <a:off x="4357686" y="-357214"/>
            <a:ext cx="4286280" cy="5572164"/>
          </a:xfrm>
          <a:prstGeom prst="star6">
            <a:avLst>
              <a:gd name="adj" fmla="val 26452"/>
              <a:gd name="hf" fmla="val 115470"/>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5 Imagen" descr="perfume-casero.jpg"/>
          <p:cNvPicPr>
            <a:picLocks noChangeAspect="1"/>
          </p:cNvPicPr>
          <p:nvPr/>
        </p:nvPicPr>
        <p:blipFill>
          <a:blip r:embed="rId4"/>
          <a:stretch>
            <a:fillRect/>
          </a:stretch>
        </p:blipFill>
        <p:spPr>
          <a:xfrm>
            <a:off x="-10372" y="-327108"/>
            <a:ext cx="9154371" cy="7399446"/>
          </a:xfrm>
          <a:prstGeom prst="rect">
            <a:avLst/>
          </a:prstGeom>
          <a:ln>
            <a:noFill/>
          </a:ln>
          <a:effectLst/>
          <a:scene3d>
            <a:camera prst="orthographicFront">
              <a:rot lat="0" lon="0" rev="0"/>
            </a:camera>
            <a:lightRig rig="chilly" dir="t">
              <a:rot lat="0" lon="0" rev="18480000"/>
            </a:lightRig>
          </a:scene3d>
          <a:sp3d prstMaterial="clear">
            <a:bevelT h="63500"/>
          </a:sp3d>
        </p:spPr>
      </p:pic>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10800000" flipV="1">
            <a:off x="1071538" y="2414608"/>
            <a:ext cx="5786462" cy="1477328"/>
          </a:xfrm>
          <a:prstGeom prst="rect">
            <a:avLst/>
          </a:prstGeom>
        </p:spPr>
        <p:txBody>
          <a:bodyPr wrap="square">
            <a:spAutoFit/>
          </a:bodyPr>
          <a:lstStyle/>
          <a:p>
            <a:r>
              <a:rPr lang="es-MX" dirty="0">
                <a:latin typeface="Arial" pitchFamily="34" charset="0"/>
                <a:cs typeface="Arial" pitchFamily="34" charset="0"/>
              </a:rPr>
              <a:t>Agitar bien antes de usar y colocarlo en los puntos donde haya más pulso que son detrás de las orejas, en la parte blanda de las muñecas y los codos, y en el cuello</a:t>
            </a:r>
            <a:r>
              <a:rPr lang="es-MX" dirty="0"/>
              <a:t>. </a:t>
            </a:r>
            <a:r>
              <a:rPr lang="es-MX" dirty="0" smtClean="0"/>
              <a:t/>
            </a:r>
            <a:br>
              <a:rPr lang="es-MX" dirty="0" smtClean="0"/>
            </a:br>
            <a:endParaRPr lang="es-MX" dirty="0"/>
          </a:p>
        </p:txBody>
      </p:sp>
      <p:sp>
        <p:nvSpPr>
          <p:cNvPr id="3" name="2 Rectángulo"/>
          <p:cNvSpPr/>
          <p:nvPr/>
        </p:nvSpPr>
        <p:spPr>
          <a:xfrm>
            <a:off x="1142976" y="1714488"/>
            <a:ext cx="4572000" cy="923330"/>
          </a:xfrm>
          <a:prstGeom prst="rect">
            <a:avLst/>
          </a:prstGeom>
        </p:spPr>
        <p:txBody>
          <a:bodyPr wrap="square">
            <a:spAutoFit/>
          </a:bodyPr>
          <a:lstStyle/>
          <a:p>
            <a:r>
              <a:rPr lang="es-MX" dirty="0"/>
              <a:t> </a:t>
            </a:r>
            <a:r>
              <a:rPr lang="es-MX" dirty="0">
                <a:latin typeface="Arial" pitchFamily="34" charset="0"/>
                <a:cs typeface="Arial" pitchFamily="34" charset="0"/>
              </a:rPr>
              <a:t>Luego se transfiere a una pequeña botella de color oscuro </a:t>
            </a:r>
            <a:r>
              <a:rPr lang="es-MX" dirty="0" smtClean="0"/>
              <a:t/>
            </a:r>
            <a:br>
              <a:rPr lang="es-MX" dirty="0" smtClean="0"/>
            </a:br>
            <a:endParaRPr lang="es-MX" dirty="0"/>
          </a:p>
        </p:txBody>
      </p:sp>
      <p:sp>
        <p:nvSpPr>
          <p:cNvPr id="4" name="3 Rectángulo"/>
          <p:cNvSpPr/>
          <p:nvPr/>
        </p:nvSpPr>
        <p:spPr>
          <a:xfrm rot="10800000" flipV="1">
            <a:off x="1142976" y="3834765"/>
            <a:ext cx="5715024" cy="1477328"/>
          </a:xfrm>
          <a:prstGeom prst="rect">
            <a:avLst/>
          </a:prstGeom>
        </p:spPr>
        <p:txBody>
          <a:bodyPr wrap="square">
            <a:spAutoFit/>
          </a:bodyPr>
          <a:lstStyle/>
          <a:p>
            <a:r>
              <a:rPr lang="es-MX" dirty="0"/>
              <a:t>Se </a:t>
            </a:r>
            <a:r>
              <a:rPr lang="es-MX" dirty="0">
                <a:latin typeface="Arial" pitchFamily="34" charset="0"/>
                <a:cs typeface="Arial" pitchFamily="34" charset="0"/>
              </a:rPr>
              <a:t>recomienda su almacenamiento en una botella de vidrio con un corcho de </a:t>
            </a:r>
            <a:r>
              <a:rPr lang="es-MX" dirty="0" smtClean="0">
                <a:latin typeface="Arial" pitchFamily="34" charset="0"/>
                <a:cs typeface="Arial" pitchFamily="34" charset="0"/>
              </a:rPr>
              <a:t>color oscuro</a:t>
            </a:r>
            <a:r>
              <a:rPr lang="es-MX" dirty="0">
                <a:latin typeface="Arial" pitchFamily="34" charset="0"/>
                <a:cs typeface="Arial" pitchFamily="34" charset="0"/>
              </a:rPr>
              <a:t>, ya que el plástico puede afectar la fragancia. Su duración es de seis meses si se conserva adecuadamente. </a:t>
            </a:r>
            <a:r>
              <a:rPr lang="es-MX" dirty="0" smtClean="0"/>
              <a:t/>
            </a:r>
            <a:br>
              <a:rPr lang="es-MX" dirty="0" smtClean="0"/>
            </a:br>
            <a:endParaRPr lang="es-MX" dirty="0"/>
          </a:p>
        </p:txBody>
      </p:sp>
      <p:pic>
        <p:nvPicPr>
          <p:cNvPr id="5" name="4 Imagen" descr="perfume-casero.jpg"/>
          <p:cNvPicPr>
            <a:picLocks noChangeAspect="1"/>
          </p:cNvPicPr>
          <p:nvPr/>
        </p:nvPicPr>
        <p:blipFill>
          <a:blip r:embed="rId3"/>
          <a:stretch>
            <a:fillRect/>
          </a:stretch>
        </p:blipFill>
        <p:spPr>
          <a:xfrm flipH="1">
            <a:off x="571472" y="1071545"/>
            <a:ext cx="8286808" cy="4857785"/>
          </a:xfrm>
          <a:prstGeom prst="rect">
            <a:avLst/>
          </a:prstGeom>
          <a:ln>
            <a:noFill/>
          </a:ln>
          <a:effectLst/>
          <a:scene3d>
            <a:camera prst="orthographicFront">
              <a:rot lat="0" lon="0" rev="0"/>
            </a:camera>
            <a:lightRig rig="chilly" dir="t">
              <a:rot lat="0" lon="0" rev="18480000"/>
            </a:lightRig>
          </a:scene3d>
          <a:sp3d prstMaterial="clear">
            <a:bevelT h="63500"/>
          </a:sp3d>
        </p:spPr>
      </p:pic>
    </p:spTree>
  </p:cSld>
  <p:clrMapOvr>
    <a:masterClrMapping/>
  </p:clrMapOvr>
  <p:transition advClick="0" advTm="1000">
    <p:dissolve/>
    <p:sndAc>
      <p:stSnd>
        <p:snd r:embed="rId2" name="breez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264</Words>
  <Application>Microsoft Office PowerPoint</Application>
  <PresentationFormat>Presentación en pantalla (4:3)</PresentationFormat>
  <Paragraphs>17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 Lina María López Vargas  1102 </vt:lpstr>
      <vt:lpstr>Los perfumes y colonias tienden a ser caros y, si los utilizamos a diario, se acaban pronto. Una buena solución puede ser elaborarlos nosotros mismos  Desde hace mucho tiempo, el perfume es considerado señal de elegancia y cada uno busca su propio aroma que exprese su propia esencia. </vt:lpstr>
      <vt:lpstr>ingredientes</vt:lpstr>
      <vt:lpstr>Diapositiva 4</vt:lpstr>
      <vt:lpstr>Diapositiva 5</vt:lpstr>
      <vt:lpstr>.   </vt:lpstr>
      <vt:lpstr>Diapositiva 7</vt:lpstr>
      <vt:lpstr>Diapositiva 8</vt:lpstr>
      <vt:lpstr>Diapositiva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Lina María López Vargas  1102 </dc:title>
  <dc:creator>Ba-k.com</dc:creator>
  <cp:lastModifiedBy>Ba-k.com</cp:lastModifiedBy>
  <cp:revision>8</cp:revision>
  <dcterms:created xsi:type="dcterms:W3CDTF">2014-10-02T23:17:25Z</dcterms:created>
  <dcterms:modified xsi:type="dcterms:W3CDTF">2014-10-03T00:30:51Z</dcterms:modified>
</cp:coreProperties>
</file>