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60" r:id="rId4"/>
    <p:sldId id="261" r:id="rId5"/>
    <p:sldId id="259" r:id="rId6"/>
    <p:sldId id="262" r:id="rId7"/>
    <p:sldId id="263" r:id="rId8"/>
    <p:sldId id="264" r:id="rId9"/>
    <p:sldId id="265"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34B88B53-6035-45BA-91A2-C36B4649BB1A}">
          <p14:sldIdLst>
            <p14:sldId id="256"/>
            <p14:sldId id="258"/>
            <p14:sldId id="260"/>
            <p14:sldId id="261"/>
            <p14:sldId id="259"/>
            <p14:sldId id="262"/>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62B300A2-7223-41E6-83FB-BD62EBA51A43}" type="datetimeFigureOut">
              <a:rPr lang="es-ES" smtClean="0"/>
              <a:t>27/09/2014</a:t>
            </a:fld>
            <a:endParaRPr lang="es-ES"/>
          </a:p>
        </p:txBody>
      </p:sp>
      <p:sp>
        <p:nvSpPr>
          <p:cNvPr id="5" name="Footer Placeholder 4"/>
          <p:cNvSpPr>
            <a:spLocks noGrp="1"/>
          </p:cNvSpPr>
          <p:nvPr>
            <p:ph type="ftr" sz="quarter" idx="11"/>
          </p:nvPr>
        </p:nvSpPr>
        <p:spPr bwMode="white"/>
        <p:txBody>
          <a:bodyPr/>
          <a:lstStyle/>
          <a:p>
            <a:endParaRPr lang="es-ES"/>
          </a:p>
        </p:txBody>
      </p:sp>
      <p:sp>
        <p:nvSpPr>
          <p:cNvPr id="6" name="Slide Number Placeholder 5"/>
          <p:cNvSpPr>
            <a:spLocks noGrp="1"/>
          </p:cNvSpPr>
          <p:nvPr>
            <p:ph type="sldNum" sz="quarter" idx="12"/>
          </p:nvPr>
        </p:nvSpPr>
        <p:spPr/>
        <p:txBody>
          <a:bodyPr/>
          <a:lstStyle/>
          <a:p>
            <a:fld id="{B2033F68-ACDE-481B-A03F-C805A005F91F}"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2B300A2-7223-41E6-83FB-BD62EBA51A43}" type="datetimeFigureOut">
              <a:rPr lang="es-ES" smtClean="0"/>
              <a:t>27/09/2014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033F68-ACDE-481B-A03F-C805A005F91F}"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B300A2-7223-41E6-83FB-BD62EBA51A43}" type="datetimeFigureOut">
              <a:rPr lang="es-ES" smtClean="0"/>
              <a:t>27/09/2014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033F68-ACDE-481B-A03F-C805A005F91F}"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B300A2-7223-41E6-83FB-BD62EBA51A43}" type="datetimeFigureOut">
              <a:rPr lang="es-ES" smtClean="0"/>
              <a:t>27/09/2014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033F68-ACDE-481B-A03F-C805A005F91F}" type="slidenum">
              <a:rPr lang="es-ES" smtClean="0"/>
              <a:t>‹Nº›</a:t>
            </a:fld>
            <a:endParaRPr lang="es-E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B300A2-7223-41E6-83FB-BD62EBA51A43}" type="datetimeFigureOut">
              <a:rPr lang="es-ES" smtClean="0"/>
              <a:t>27/09/2014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033F68-ACDE-481B-A03F-C805A005F91F}"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62B300A2-7223-41E6-83FB-BD62EBA51A43}" type="datetimeFigureOut">
              <a:rPr lang="es-ES" smtClean="0"/>
              <a:t>27/09/2014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2033F68-ACDE-481B-A03F-C805A005F91F}" type="slidenum">
              <a:rPr lang="es-ES" smtClean="0"/>
              <a:t>‹Nº›</a:t>
            </a:fld>
            <a:endParaRPr lang="es-ES"/>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62B300A2-7223-41E6-83FB-BD62EBA51A43}" type="datetimeFigureOut">
              <a:rPr lang="es-ES" smtClean="0"/>
              <a:t>27/09/2014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2033F68-ACDE-481B-A03F-C805A005F91F}"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2B300A2-7223-41E6-83FB-BD62EBA51A43}" type="datetimeFigureOut">
              <a:rPr lang="es-ES" smtClean="0"/>
              <a:t>27/09/2014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2033F68-ACDE-481B-A03F-C805A005F91F}"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2B300A2-7223-41E6-83FB-BD62EBA51A43}" type="datetimeFigureOut">
              <a:rPr lang="es-ES" smtClean="0"/>
              <a:t>27/09/2014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2033F68-ACDE-481B-A03F-C805A005F91F}"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B300A2-7223-41E6-83FB-BD62EBA51A43}" type="datetimeFigureOut">
              <a:rPr lang="es-ES" smtClean="0"/>
              <a:t>27/09/2014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2033F68-ACDE-481B-A03F-C805A005F91F}" type="slidenum">
              <a:rPr lang="es-ES" smtClean="0"/>
              <a:t>‹Nº›</a:t>
            </a:fld>
            <a:endParaRPr lang="es-ES"/>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B300A2-7223-41E6-83FB-BD62EBA51A43}" type="datetimeFigureOut">
              <a:rPr lang="es-ES" smtClean="0"/>
              <a:t>27/09/2014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2033F68-ACDE-481B-A03F-C805A005F91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2B300A2-7223-41E6-83FB-BD62EBA51A43}" type="datetimeFigureOut">
              <a:rPr lang="es-ES" smtClean="0"/>
              <a:t>27/09/2014</a:t>
            </a:fld>
            <a:endParaRPr lang="es-E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E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2033F68-ACDE-481B-A03F-C805A005F91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371600" y="1268760"/>
            <a:ext cx="6400800" cy="720080"/>
          </a:xfrm>
        </p:spPr>
        <p:txBody>
          <a:bodyPr/>
          <a:lstStyle/>
          <a:p>
            <a:r>
              <a:rPr lang="es-ES" dirty="0" smtClean="0"/>
              <a:t>Plan de liberación </a:t>
            </a:r>
            <a:endParaRPr lang="es-ES" dirty="0"/>
          </a:p>
        </p:txBody>
      </p:sp>
      <p:sp>
        <p:nvSpPr>
          <p:cNvPr id="3" name="2 Subtítulo"/>
          <p:cNvSpPr>
            <a:spLocks noGrp="1"/>
          </p:cNvSpPr>
          <p:nvPr>
            <p:ph type="subTitle" idx="1"/>
          </p:nvPr>
        </p:nvSpPr>
        <p:spPr/>
        <p:txBody>
          <a:bodyPr/>
          <a:lstStyle/>
          <a:p>
            <a:endParaRPr lang="es-ES" smtClean="0"/>
          </a:p>
          <a:p>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525759169"/>
              </p:ext>
            </p:extLst>
          </p:nvPr>
        </p:nvGraphicFramePr>
        <p:xfrm>
          <a:off x="1331640" y="2420888"/>
          <a:ext cx="6624736" cy="2952328"/>
        </p:xfrm>
        <a:graphic>
          <a:graphicData uri="http://schemas.openxmlformats.org/drawingml/2006/table">
            <a:tbl>
              <a:tblPr firstRow="1" bandRow="1">
                <a:tableStyleId>{5C22544A-7EE6-4342-B048-85BDC9FD1C3A}</a:tableStyleId>
              </a:tblPr>
              <a:tblGrid>
                <a:gridCol w="6624736"/>
              </a:tblGrid>
              <a:tr h="2952328">
                <a:tc>
                  <a:txBody>
                    <a:bodyPr/>
                    <a:lstStyle/>
                    <a:p>
                      <a:endParaRPr lang="es-ES" dirty="0" smtClean="0"/>
                    </a:p>
                    <a:p>
                      <a:endParaRPr lang="es-ES" dirty="0" smtClean="0"/>
                    </a:p>
                    <a:p>
                      <a:r>
                        <a:rPr lang="es-ES" dirty="0" smtClean="0"/>
                        <a:t>Víctor Andrés Patiño Ardila</a:t>
                      </a:r>
                    </a:p>
                    <a:p>
                      <a:endParaRPr lang="es-ES" dirty="0" smtClean="0"/>
                    </a:p>
                    <a:p>
                      <a:endParaRPr lang="es-ES" dirty="0" smtClean="0"/>
                    </a:p>
                    <a:p>
                      <a:r>
                        <a:rPr lang="es-ES" dirty="0" smtClean="0"/>
                        <a:t>1102</a:t>
                      </a:r>
                    </a:p>
                    <a:p>
                      <a:endParaRPr lang="es-ES" dirty="0" smtClean="0"/>
                    </a:p>
                    <a:p>
                      <a:endParaRPr lang="es-ES" dirty="0" smtClean="0"/>
                    </a:p>
                    <a:p>
                      <a:r>
                        <a:rPr lang="es-ES" dirty="0" smtClean="0"/>
                        <a:t>Ciencias</a:t>
                      </a:r>
                      <a:r>
                        <a:rPr lang="es-ES" baseline="0" dirty="0" smtClean="0"/>
                        <a:t>  políticas</a:t>
                      </a:r>
                    </a:p>
                    <a:p>
                      <a:endParaRPr lang="es-ES" dirty="0"/>
                    </a:p>
                  </a:txBody>
                  <a:tcPr/>
                </a:tc>
              </a:tr>
            </a:tbl>
          </a:graphicData>
        </a:graphic>
      </p:graphicFrame>
    </p:spTree>
    <p:extLst>
      <p:ext uri="{BB962C8B-B14F-4D97-AF65-F5344CB8AC3E}">
        <p14:creationId xmlns:p14="http://schemas.microsoft.com/office/powerpoint/2010/main" val="91283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124744"/>
            <a:ext cx="6400800" cy="1080120"/>
          </a:xfrm>
        </p:spPr>
        <p:txBody>
          <a:bodyPr>
            <a:normAutofit/>
          </a:bodyPr>
          <a:lstStyle/>
          <a:p>
            <a:r>
              <a:rPr lang="es-ES" sz="2800" dirty="0" smtClean="0"/>
              <a:t>Desarrollo económico de Colombia a partir del 2010</a:t>
            </a:r>
            <a:endParaRPr lang="es-ES" sz="2800" dirty="0"/>
          </a:p>
        </p:txBody>
      </p:sp>
      <p:sp>
        <p:nvSpPr>
          <p:cNvPr id="3" name="2 Marcador de contenido"/>
          <p:cNvSpPr>
            <a:spLocks noGrp="1"/>
          </p:cNvSpPr>
          <p:nvPr>
            <p:ph idx="1"/>
          </p:nvPr>
        </p:nvSpPr>
        <p:spPr>
          <a:xfrm>
            <a:off x="1043608" y="2276872"/>
            <a:ext cx="6984776" cy="3312368"/>
          </a:xfrm>
        </p:spPr>
        <p:txBody>
          <a:bodyPr>
            <a:noAutofit/>
          </a:bodyPr>
          <a:lstStyle/>
          <a:p>
            <a:pPr indent="0">
              <a:buNone/>
            </a:pPr>
            <a:r>
              <a:rPr lang="es-ES" sz="1400" dirty="0"/>
              <a:t>El Jefe de Estado previó que con el desmonte de los parafiscales, "las perspectivas de creación de empleo hacia el futuro son buenas</a:t>
            </a:r>
            <a:r>
              <a:rPr lang="es-ES" sz="1400" dirty="0" smtClean="0"/>
              <a:t>". Bogotá</a:t>
            </a:r>
            <a:r>
              <a:rPr lang="es-ES" sz="1400" dirty="0"/>
              <a:t>, 14 </a:t>
            </a:r>
            <a:r>
              <a:rPr lang="es-ES" sz="1400" dirty="0" smtClean="0"/>
              <a:t>ago. </a:t>
            </a:r>
            <a:r>
              <a:rPr lang="es-ES" sz="1400" dirty="0"/>
              <a:t>(SIG). "La economía colombiana creció estos tres años a un promedio del 4,9 por ciento, que es el tercer promedio más alto en toda América Latina", destacó el Presidente Juan Manuel Santos durante la celebración este miércoles de los 135 años de la Cámara de Comercio de Bogotá.</a:t>
            </a:r>
          </a:p>
          <a:p>
            <a:pPr indent="0">
              <a:buNone/>
            </a:pPr>
            <a:r>
              <a:rPr lang="es-ES" sz="1400" dirty="0" smtClean="0"/>
              <a:t>"</a:t>
            </a:r>
            <a:r>
              <a:rPr lang="es-ES" sz="1400" dirty="0"/>
              <a:t>Gracias a esto, y al importante incremento del recaudo tributario, que aumentó un 50 por ciento en dos años, hoy tenemos la tasa de inversión más alta de nuestra historia y la segunda más alta del continente", </a:t>
            </a:r>
            <a:r>
              <a:rPr lang="es-ES" sz="1400" dirty="0" smtClean="0"/>
              <a:t>sostuvo. Al </a:t>
            </a:r>
            <a:r>
              <a:rPr lang="es-ES" sz="1400" dirty="0"/>
              <a:t>referirse al contexto positivo de la economía colombiana en la actualidad, el Mandatario resaltó que el país tiene una tasa de desempleo del 9,2 por ciento, que es la más baja desde que se adoptó la actual metodología</a:t>
            </a:r>
            <a:r>
              <a:rPr lang="es-ES" sz="1400" dirty="0" smtClean="0"/>
              <a:t>.</a:t>
            </a:r>
            <a:endParaRPr lang="es-ES" sz="1400" dirty="0"/>
          </a:p>
        </p:txBody>
      </p:sp>
    </p:spTree>
    <p:extLst>
      <p:ext uri="{BB962C8B-B14F-4D97-AF65-F5344CB8AC3E}">
        <p14:creationId xmlns:p14="http://schemas.microsoft.com/office/powerpoint/2010/main" val="292465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1600" y="1268760"/>
            <a:ext cx="6400800" cy="4217641"/>
          </a:xfrm>
        </p:spPr>
        <p:txBody>
          <a:bodyPr>
            <a:normAutofit fontScale="92500" lnSpcReduction="20000"/>
          </a:bodyPr>
          <a:lstStyle/>
          <a:p>
            <a:r>
              <a:rPr lang="es-ES" sz="1400" dirty="0"/>
              <a:t>Sigue siendo una tasa inaceptable —dijo—, pero nos muestra una saludable tendencia a la baja que ha sido constante en cada mes de los tres años de </a:t>
            </a:r>
            <a:r>
              <a:rPr lang="es-ES" sz="1400" dirty="0" err="1"/>
              <a:t>gobiernoEl</a:t>
            </a:r>
            <a:r>
              <a:rPr lang="es-ES" sz="1400" dirty="0"/>
              <a:t> Presidente Santos destacó también los índices de la inflación —"el impuesto más oneroso para los pobres"— que ronda el 2 por ciento, la más baja en por lo menos medio siglo.</a:t>
            </a:r>
          </a:p>
          <a:p>
            <a:pPr indent="0">
              <a:buNone/>
            </a:pPr>
            <a:r>
              <a:rPr lang="es-ES" sz="1400" dirty="0" smtClean="0"/>
              <a:t>Entre </a:t>
            </a:r>
            <a:r>
              <a:rPr lang="es-ES" sz="1400" dirty="0"/>
              <a:t>otros logros económicos, se refirió también a las bajas tasas de interés, el sano manejo fiscal y el sistema de impuestos más equitativo, temas sobre los cuales afirmó:</a:t>
            </a:r>
          </a:p>
          <a:p>
            <a:pPr indent="0">
              <a:buNone/>
            </a:pPr>
            <a:r>
              <a:rPr lang="es-ES" sz="1400" dirty="0" smtClean="0"/>
              <a:t>"</a:t>
            </a:r>
            <a:r>
              <a:rPr lang="es-ES" sz="1400" dirty="0"/>
              <a:t>También las tasas de interés son cada vez más bajas y favorables para los colombianos. Hoy una familia de clase media puede comprar vivienda a una tasa anual de menos del 7 por ciento o incluso menos, cuando hace dos años tenían que pagar el doble.</a:t>
            </a:r>
          </a:p>
          <a:p>
            <a:pPr indent="0">
              <a:buNone/>
            </a:pPr>
            <a:r>
              <a:rPr lang="es-ES" sz="1400" dirty="0" smtClean="0"/>
              <a:t>"</a:t>
            </a:r>
            <a:r>
              <a:rPr lang="es-ES" sz="1400" dirty="0"/>
              <a:t>Gracias a un sano manejo fiscal —enmarcado por la reforma constitucional de sostenibilidad fiscal y la ley de regla fiscal que impulsamos— las finanzas públicas pasaron de un déficit de 18 billones de pesos en el 2010 a un superávit de 2 billones el año pasado.</a:t>
            </a:r>
          </a:p>
          <a:p>
            <a:pPr indent="0">
              <a:buNone/>
            </a:pPr>
            <a:r>
              <a:rPr lang="es-ES" sz="1400" dirty="0" smtClean="0"/>
              <a:t>"</a:t>
            </a:r>
            <a:r>
              <a:rPr lang="es-ES" sz="1400" dirty="0"/>
              <a:t>Hoy tenemos, además, un sistema de impuestos más equitativo en el que 18 millones de colombianos de bajos ingresos no pagan impuesto de renta, y —para más fácil manejo por parte de los comerciantes— pasamos de siete tarifas del IVA a solo tres", puntualizó.".</a:t>
            </a:r>
          </a:p>
        </p:txBody>
      </p:sp>
    </p:spTree>
    <p:extLst>
      <p:ext uri="{BB962C8B-B14F-4D97-AF65-F5344CB8AC3E}">
        <p14:creationId xmlns:p14="http://schemas.microsoft.com/office/powerpoint/2010/main" val="128610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1600" y="1196752"/>
            <a:ext cx="6400800" cy="4392488"/>
          </a:xfrm>
        </p:spPr>
        <p:txBody>
          <a:bodyPr>
            <a:normAutofit fontScale="85000" lnSpcReduction="10000"/>
          </a:bodyPr>
          <a:lstStyle/>
          <a:p>
            <a:r>
              <a:rPr lang="es-ES" sz="1400" dirty="0"/>
              <a:t>"Hoy tenemos, además, un sistema de impuestos más equitativo en el que 18 millones de colombianos de bajos ingresos no pagan impuesto de renta, y —para más fácil manejo por parte de los </a:t>
            </a:r>
            <a:r>
              <a:rPr lang="es-ES" sz="1400" dirty="0" smtClean="0"/>
              <a:t>comercio En </a:t>
            </a:r>
            <a:r>
              <a:rPr lang="es-ES" sz="1400" dirty="0"/>
              <a:t>cuanto al sector comercio, reportó que las ventas del comercio minorista aumentaron en mayo 6,5 por ciento. Y que en los primeros cinco meses del año, el incremento del comercio ha sido del 3 por ciento, que sube al 4,5 por ciento si se excluyen los vehículos y las motocicletas.</a:t>
            </a:r>
          </a:p>
          <a:p>
            <a:pPr indent="0">
              <a:buNone/>
            </a:pPr>
            <a:r>
              <a:rPr lang="es-ES" sz="1400" dirty="0" smtClean="0"/>
              <a:t>En </a:t>
            </a:r>
            <a:r>
              <a:rPr lang="es-ES" sz="1400" dirty="0"/>
              <a:t>este mismo tema, el Presidente Santos destacó que el personal ocupado por el comercio aumentó 4,5 por ciento en los primeros cinco meses de 2013.</a:t>
            </a:r>
          </a:p>
          <a:p>
            <a:pPr indent="0">
              <a:buNone/>
            </a:pPr>
            <a:r>
              <a:rPr lang="es-ES" sz="1400" dirty="0" smtClean="0"/>
              <a:t>Y </a:t>
            </a:r>
            <a:r>
              <a:rPr lang="es-ES" sz="1400" dirty="0"/>
              <a:t>que el incremento del personal permanente fue superior al 10 por ciento, "lo que muestra que los comerciantes le están apostando a un futuro estable, con más personal permanente y menos provisional".</a:t>
            </a:r>
          </a:p>
          <a:p>
            <a:pPr indent="0">
              <a:buNone/>
            </a:pPr>
            <a:r>
              <a:rPr lang="es-ES" sz="1400" dirty="0" smtClean="0"/>
              <a:t>El </a:t>
            </a:r>
            <a:r>
              <a:rPr lang="es-ES" sz="1400" dirty="0"/>
              <a:t>Jefe de Estado previó que con el desmonte de los parafiscales, que permitirá contratar personal con mucho menos costo y solo comenzó a regir el primero de mayo, "las perspectivas de creación de empleo hacia el futuro son buenas".</a:t>
            </a:r>
          </a:p>
          <a:p>
            <a:pPr indent="0">
              <a:buNone/>
            </a:pPr>
            <a:r>
              <a:rPr lang="es-ES" sz="1400" dirty="0" smtClean="0"/>
              <a:t>"</a:t>
            </a:r>
            <a:r>
              <a:rPr lang="es-ES" sz="1400" dirty="0"/>
              <a:t>Los críticos podrán desgastarse acomodando datos para hablar de un fracaso de la política económica, pero los hechos —como decía el 'cofrade' Palacio Rudas— son tozudos, y ustedes mejor que nadie, señores comerciantes, están percibiendo la realidad", concluyó el Presidente de la </a:t>
            </a:r>
            <a:r>
              <a:rPr lang="es-ES" sz="1400" dirty="0" smtClean="0"/>
              <a:t>República. Antes— </a:t>
            </a:r>
            <a:r>
              <a:rPr lang="es-ES" sz="1400" dirty="0"/>
              <a:t>pasamos de siete tarifas del IVA a solo tres", puntualizó.</a:t>
            </a:r>
          </a:p>
        </p:txBody>
      </p:sp>
    </p:spTree>
    <p:extLst>
      <p:ext uri="{BB962C8B-B14F-4D97-AF65-F5344CB8AC3E}">
        <p14:creationId xmlns:p14="http://schemas.microsoft.com/office/powerpoint/2010/main" val="247429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La percepción de la </a:t>
            </a:r>
            <a:r>
              <a:rPr lang="es-ES" sz="2200" dirty="0"/>
              <a:t>pobreza como debilidad moral.</a:t>
            </a:r>
          </a:p>
        </p:txBody>
      </p:sp>
      <p:sp>
        <p:nvSpPr>
          <p:cNvPr id="3" name="2 Marcador de contenido"/>
          <p:cNvSpPr>
            <a:spLocks noGrp="1"/>
          </p:cNvSpPr>
          <p:nvPr>
            <p:ph idx="1"/>
          </p:nvPr>
        </p:nvSpPr>
        <p:spPr>
          <a:xfrm>
            <a:off x="1259632" y="2060849"/>
            <a:ext cx="6696744" cy="3384376"/>
          </a:xfrm>
        </p:spPr>
        <p:txBody>
          <a:bodyPr>
            <a:normAutofit/>
          </a:bodyPr>
          <a:lstStyle/>
          <a:p>
            <a:pPr lvl="1"/>
            <a:r>
              <a:rPr lang="es-ES" sz="2400" dirty="0"/>
              <a:t>Resulta alarmante la extensión de la pobreza como consecuencia de las medidas neoliberales aplicadas presuntamente para salir de la crisis. En el último trimestre de 2012 el INE situaba a uno de cada cinco españoles en situación de exclusión social, afectando especialmente a las personas en edad de trabajar, entre quienes la tasa aumentaba hasta </a:t>
            </a:r>
            <a:r>
              <a:rPr lang="es-ES" sz="2400" dirty="0" smtClean="0"/>
              <a:t> el </a:t>
            </a:r>
            <a:r>
              <a:rPr lang="es-ES" sz="2400" dirty="0"/>
              <a:t>21 %.</a:t>
            </a:r>
          </a:p>
        </p:txBody>
      </p:sp>
    </p:spTree>
    <p:extLst>
      <p:ext uri="{BB962C8B-B14F-4D97-AF65-F5344CB8AC3E}">
        <p14:creationId xmlns:p14="http://schemas.microsoft.com/office/powerpoint/2010/main" val="341981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1412776"/>
            <a:ext cx="6728792" cy="4056113"/>
          </a:xfrm>
        </p:spPr>
        <p:txBody>
          <a:bodyPr>
            <a:normAutofit/>
          </a:bodyPr>
          <a:lstStyle/>
          <a:p>
            <a:r>
              <a:rPr lang="es-ES" dirty="0"/>
              <a:t>Pero la pobreza ya existía en nuestro país cuando todo iba bien y aunque hoy por hoy nadie negaría que las tasas actuales tienen un origen socio-económico claro, en los tiempos de vacas gordas, cuando el sistema repartía trabajo a diestro y siniestro, el común de los mortales no percibía la exclusión social de esta manera, antes bien la atribuía a causas individuales, relacionadas con características morales: falta de iniciativa, de ambición o de trabajo duro. ¿Cuando todo iba bien quién no escuchó en la calle frecuentemente la frase: “En España quién no trabaja es porque no quiere”? </a:t>
            </a:r>
          </a:p>
          <a:p>
            <a:endParaRPr lang="es-ES" dirty="0"/>
          </a:p>
        </p:txBody>
      </p:sp>
    </p:spTree>
    <p:extLst>
      <p:ext uri="{BB962C8B-B14F-4D97-AF65-F5344CB8AC3E}">
        <p14:creationId xmlns:p14="http://schemas.microsoft.com/office/powerpoint/2010/main" val="122167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1600" y="1412776"/>
            <a:ext cx="6400800" cy="4073625"/>
          </a:xfrm>
        </p:spPr>
        <p:txBody>
          <a:bodyPr/>
          <a:lstStyle/>
          <a:p>
            <a:r>
              <a:rPr lang="es-ES" dirty="0"/>
              <a:t>El fenómeno de la pobreza es sumamente complejo y entre sus causas encontramos tanto factores socio-sistémicos como individuales: enfermedades que originen una seria vulnerabilidad económica, carencias educativas, falta de movilidad social, ausencia de igualdad de oportunidades, problemas psicológicos o la propia dinámica de destrucción-creación que según Schumpeter caracteriza al capitalismo. </a:t>
            </a:r>
          </a:p>
          <a:p>
            <a:endParaRPr lang="es-ES" dirty="0"/>
          </a:p>
        </p:txBody>
      </p:sp>
    </p:spTree>
    <p:extLst>
      <p:ext uri="{BB962C8B-B14F-4D97-AF65-F5344CB8AC3E}">
        <p14:creationId xmlns:p14="http://schemas.microsoft.com/office/powerpoint/2010/main" val="266956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1268760"/>
            <a:ext cx="6840760" cy="4320480"/>
          </a:xfrm>
        </p:spPr>
        <p:txBody>
          <a:bodyPr>
            <a:normAutofit fontScale="85000" lnSpcReduction="10000"/>
          </a:bodyPr>
          <a:lstStyle/>
          <a:p>
            <a:endParaRPr lang="es-ES" dirty="0"/>
          </a:p>
          <a:p>
            <a:r>
              <a:rPr lang="es-ES" sz="1900" dirty="0"/>
              <a:t>Pero aunque la opinión pública sepa que los niveles actuales de desempleo deriven de un fenómeno socio-económico de dimensiones históricas, de algún modo entre los ciudadanos sigue latente la concepción de la pobreza predominante en tiempos de bonanza económica: la idea de que los pobres son en buena parte responsables de su propio destino,  de que "si no trabajan será porque algo han hecho mal". El caso es que esta asociación entre esfuerzo personal y éxito profesional se ha extendido hasta el punto de convertirse en un referente cultural, que a través del proceso de socialización se introduce en la mayoría de las conciencias, y es en buena parte responsable de la percepción de la exclusión como un problema de debilidad moral.</a:t>
            </a:r>
          </a:p>
        </p:txBody>
      </p:sp>
    </p:spTree>
    <p:extLst>
      <p:ext uri="{BB962C8B-B14F-4D97-AF65-F5344CB8AC3E}">
        <p14:creationId xmlns:p14="http://schemas.microsoft.com/office/powerpoint/2010/main" val="205072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1196752"/>
            <a:ext cx="6912768" cy="4392488"/>
          </a:xfrm>
        </p:spPr>
        <p:txBody>
          <a:bodyPr>
            <a:normAutofit fontScale="85000" lnSpcReduction="10000"/>
          </a:bodyPr>
          <a:lstStyle/>
          <a:p>
            <a:r>
              <a:rPr lang="es-ES" sz="1900" dirty="0"/>
              <a:t>Prueba de ello son los sentimientos de culpa, fracaso o vergüenza que suelen sentir quienes pierden su empleo. Estas emociones tienen una raíz socio-cultural localizable en una visión personal sobredimensionada de la relación entre esfuerzo personal y éxitos profesionales. El sentimiento de culpa al perder el empleo en circunstancias de depresión económica sólo puede explicarse, descartados otros motivos, por una autopercepción errónea del problema,  que sobrevalora el papel del individuo en la carrera por conseguir y mantener un empleo, obviando factores socio-económicos, políticos e históricos que condicionan con mayor influencia el resultado final de ese esfuerzo personal, más aún durante una crisis económica. Y en cierta medida, estos sentimientos se originan en parte por falta de sentido crítico con las opiniones propias o ajenas y por la ausencia de cultura sociológica, necesaria para entender el mundo contemporáneo</a:t>
            </a:r>
            <a:r>
              <a:rPr lang="es-ES" dirty="0"/>
              <a:t>.</a:t>
            </a:r>
          </a:p>
        </p:txBody>
      </p:sp>
    </p:spTree>
    <p:extLst>
      <p:ext uri="{BB962C8B-B14F-4D97-AF65-F5344CB8AC3E}">
        <p14:creationId xmlns:p14="http://schemas.microsoft.com/office/powerpoint/2010/main" val="104618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111</TotalTime>
  <Words>1226</Words>
  <Application>Microsoft Office PowerPoint</Application>
  <PresentationFormat>Presentación en pantalla (4:3)</PresentationFormat>
  <Paragraphs>30</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Alta costura</vt:lpstr>
      <vt:lpstr>Plan de liberación </vt:lpstr>
      <vt:lpstr>Desarrollo económico de Colombia a partir del 2010</vt:lpstr>
      <vt:lpstr>Presentación de PowerPoint</vt:lpstr>
      <vt:lpstr>Presentación de PowerPoint</vt:lpstr>
      <vt:lpstr>La percepción de la pobreza como debilidad moral.</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10</cp:revision>
  <dcterms:created xsi:type="dcterms:W3CDTF">2014-09-27T17:01:18Z</dcterms:created>
  <dcterms:modified xsi:type="dcterms:W3CDTF">2014-09-27T11:54:52Z</dcterms:modified>
</cp:coreProperties>
</file>