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925849A-C40E-4CFD-8A2D-E8E62F032098}"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EAA92F5-5254-4AE6-A926-EBC0F475EA74}" type="slidenum">
              <a:rPr lang="es-CO" smtClean="0"/>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925849A-C40E-4CFD-8A2D-E8E62F032098}"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EAA92F5-5254-4AE6-A926-EBC0F475EA7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925849A-C40E-4CFD-8A2D-E8E62F032098}"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EAA92F5-5254-4AE6-A926-EBC0F475EA7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925849A-C40E-4CFD-8A2D-E8E62F032098}"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EAA92F5-5254-4AE6-A926-EBC0F475EA74}"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E925849A-C40E-4CFD-8A2D-E8E62F032098}" type="datetimeFigureOut">
              <a:rPr lang="es-CO" smtClean="0"/>
              <a:t>02/10/2014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EAA92F5-5254-4AE6-A926-EBC0F475EA74}"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925849A-C40E-4CFD-8A2D-E8E62F032098}" type="datetimeFigureOut">
              <a:rPr lang="es-CO" smtClean="0"/>
              <a:t>02/10/2014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EAA92F5-5254-4AE6-A926-EBC0F475EA74}" type="slidenum">
              <a:rPr lang="es-CO" smtClean="0"/>
              <a:t>‹Nº›</a:t>
            </a:fld>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925849A-C40E-4CFD-8A2D-E8E62F032098}" type="datetimeFigureOut">
              <a:rPr lang="es-CO" smtClean="0"/>
              <a:t>02/10/2014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EAA92F5-5254-4AE6-A926-EBC0F475EA74}"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925849A-C40E-4CFD-8A2D-E8E62F032098}" type="datetimeFigureOut">
              <a:rPr lang="es-CO" smtClean="0"/>
              <a:t>02/10/2014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EAA92F5-5254-4AE6-A926-EBC0F475EA74}"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5849A-C40E-4CFD-8A2D-E8E62F032098}" type="datetimeFigureOut">
              <a:rPr lang="es-CO" smtClean="0"/>
              <a:t>02/10/2014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EAA92F5-5254-4AE6-A926-EBC0F475EA74}"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E925849A-C40E-4CFD-8A2D-E8E62F032098}" type="datetimeFigureOut">
              <a:rPr lang="es-CO" smtClean="0"/>
              <a:t>02/10/2014</a:t>
            </a:fld>
            <a:endParaRPr lang="es-CO"/>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CO"/>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EAA92F5-5254-4AE6-A926-EBC0F475EA74}"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925849A-C40E-4CFD-8A2D-E8E62F032098}" type="datetimeFigureOut">
              <a:rPr lang="es-CO" smtClean="0"/>
              <a:t>02/10/2014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EAA92F5-5254-4AE6-A926-EBC0F475EA74}"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925849A-C40E-4CFD-8A2D-E8E62F032098}" type="datetimeFigureOut">
              <a:rPr lang="es-CO" smtClean="0"/>
              <a:t>02/10/2014</a:t>
            </a:fld>
            <a:endParaRPr lang="es-CO"/>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CO"/>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EAA92F5-5254-4AE6-A926-EBC0F475EA74}"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lcancer.about.com/od/Cancer-de-pulmon/Cancer-de-pulmon.htm" TargetMode="External"/><Relationship Id="rId2" Type="http://schemas.openxmlformats.org/officeDocument/2006/relationships/hyperlink" Target="http://elcancer.about.com/od/Hispanosycancer/a/Canceres-Comunes-Entre-Hispanos.htm" TargetMode="External"/><Relationship Id="rId1" Type="http://schemas.openxmlformats.org/officeDocument/2006/relationships/slideLayout" Target="../slideLayouts/slideLayout2.xml"/><Relationship Id="rId5" Type="http://schemas.openxmlformats.org/officeDocument/2006/relationships/hyperlink" Target="http://elcancer.about.com/od/SintomasdelCancer/a/El-Cancer-Del-Higado-Sintomas-Y-Diagnostico.htm" TargetMode="External"/><Relationship Id="rId4" Type="http://schemas.openxmlformats.org/officeDocument/2006/relationships/hyperlink" Target="http://elcancer.about.com/od/SintomasdelCancer/tp/10-Senales-De-Aviso-Del-Cancer-Colorectal.ht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elcancer.about.com/od/PrevencionyRiesgos/a/Tu-dieta-y-tu-riesgo-de-sufrir-cancer.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lm.nih.gov/medlineplus/spanish/ency/article/007300.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Cáncer de </a:t>
            </a:r>
            <a:r>
              <a:rPr lang="es-CO" dirty="0" err="1" smtClean="0"/>
              <a:t>prostata</a:t>
            </a:r>
            <a:endParaRPr lang="es-CO" dirty="0"/>
          </a:p>
        </p:txBody>
      </p:sp>
      <p:sp>
        <p:nvSpPr>
          <p:cNvPr id="3" name="2 Subtítulo"/>
          <p:cNvSpPr>
            <a:spLocks noGrp="1"/>
          </p:cNvSpPr>
          <p:nvPr>
            <p:ph type="subTitle" idx="1"/>
          </p:nvPr>
        </p:nvSpPr>
        <p:spPr/>
        <p:txBody>
          <a:bodyPr/>
          <a:lstStyle/>
          <a:p>
            <a:r>
              <a:rPr lang="es-CO" dirty="0" smtClean="0"/>
              <a:t>Sergio esteban rojas </a:t>
            </a:r>
            <a:r>
              <a:rPr lang="es-CO" smtClean="0"/>
              <a:t>negret</a:t>
            </a:r>
            <a:endParaRPr lang="es-CO" dirty="0"/>
          </a:p>
        </p:txBody>
      </p:sp>
    </p:spTree>
    <p:extLst>
      <p:ext uri="{BB962C8B-B14F-4D97-AF65-F5344CB8AC3E}">
        <p14:creationId xmlns:p14="http://schemas.microsoft.com/office/powerpoint/2010/main" val="314105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Que es el </a:t>
            </a:r>
            <a:r>
              <a:rPr lang="es-CO" dirty="0" err="1" smtClean="0"/>
              <a:t>cancer</a:t>
            </a:r>
            <a:r>
              <a:rPr lang="es-CO" dirty="0" smtClean="0"/>
              <a:t> de </a:t>
            </a:r>
            <a:r>
              <a:rPr lang="es-CO" dirty="0" err="1" smtClean="0"/>
              <a:t>prostata</a:t>
            </a:r>
            <a:r>
              <a:rPr lang="es-CO" dirty="0" smtClean="0"/>
              <a:t>?</a:t>
            </a:r>
            <a:endParaRPr lang="es-CO" dirty="0"/>
          </a:p>
        </p:txBody>
      </p:sp>
      <p:sp>
        <p:nvSpPr>
          <p:cNvPr id="3" name="2 Marcador de contenido"/>
          <p:cNvSpPr>
            <a:spLocks noGrp="1"/>
          </p:cNvSpPr>
          <p:nvPr>
            <p:ph idx="1"/>
          </p:nvPr>
        </p:nvSpPr>
        <p:spPr/>
        <p:txBody>
          <a:bodyPr>
            <a:normAutofit fontScale="92500" lnSpcReduction="10000"/>
          </a:bodyPr>
          <a:lstStyle/>
          <a:p>
            <a:r>
              <a:rPr lang="es-CO" sz="2400" dirty="0"/>
              <a:t>Se denomina cáncer de </a:t>
            </a:r>
            <a:r>
              <a:rPr lang="es-CO" sz="2400" dirty="0" err="1"/>
              <a:t>prostata</a:t>
            </a:r>
            <a:r>
              <a:rPr lang="es-CO" sz="2400" dirty="0"/>
              <a:t> al que se desarrolla en uno de los órganos glandulares del sistema reproductor masculino llamado </a:t>
            </a:r>
            <a:r>
              <a:rPr lang="es-CO" sz="2400" dirty="0" err="1"/>
              <a:t>prostata</a:t>
            </a:r>
            <a:r>
              <a:rPr lang="es-CO" sz="2400" dirty="0"/>
              <a:t>. El cáncer se produce cuando algunas células prostáticas mutan y comienzan a multiplicarse descontroladamente. Estas también podrían propagarse desde la </a:t>
            </a:r>
            <a:r>
              <a:rPr lang="es-CO" sz="2400" dirty="0" err="1"/>
              <a:t>prostata</a:t>
            </a:r>
            <a:r>
              <a:rPr lang="es-CO" sz="2400" dirty="0"/>
              <a:t> a otras partes del cuerpo, especialmente los huesos.</a:t>
            </a:r>
            <a:br>
              <a:rPr lang="es-CO" sz="2400" dirty="0"/>
            </a:br>
            <a:r>
              <a:rPr lang="es-CO" sz="2400" dirty="0"/>
              <a:t> </a:t>
            </a:r>
          </a:p>
          <a:p>
            <a:r>
              <a:rPr lang="es-CO" sz="2400" dirty="0"/>
              <a:t>Se puede detectar el cáncer </a:t>
            </a:r>
            <a:r>
              <a:rPr lang="es-CO" sz="2400" dirty="0" err="1"/>
              <a:t>atraves</a:t>
            </a:r>
            <a:r>
              <a:rPr lang="es-CO" sz="2400" dirty="0"/>
              <a:t> de una prueba de sangre del antígeno prostático específico o por exploración física de la glándula prostática (tacto rectal).</a:t>
            </a:r>
          </a:p>
          <a:p>
            <a:endParaRPr lang="es-CO" dirty="0"/>
          </a:p>
        </p:txBody>
      </p:sp>
    </p:spTree>
    <p:extLst>
      <p:ext uri="{BB962C8B-B14F-4D97-AF65-F5344CB8AC3E}">
        <p14:creationId xmlns:p14="http://schemas.microsoft.com/office/powerpoint/2010/main" val="180117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Causas del cáncer de próstata</a:t>
            </a:r>
            <a:endParaRPr lang="es-CO" dirty="0"/>
          </a:p>
        </p:txBody>
      </p:sp>
      <p:sp>
        <p:nvSpPr>
          <p:cNvPr id="3" name="2 Marcador de contenido"/>
          <p:cNvSpPr>
            <a:spLocks noGrp="1"/>
          </p:cNvSpPr>
          <p:nvPr>
            <p:ph idx="1"/>
          </p:nvPr>
        </p:nvSpPr>
        <p:spPr/>
        <p:txBody>
          <a:bodyPr/>
          <a:lstStyle/>
          <a:p>
            <a:pPr fontAlgn="base"/>
            <a:r>
              <a:rPr lang="es-CO" sz="2000" dirty="0"/>
              <a:t>El cáncer de próstata es el cáncer más común entre los hombres y la segunda causa de muerte por cáncer, </a:t>
            </a:r>
            <a:r>
              <a:rPr lang="es-CO" sz="2000" dirty="0" err="1"/>
              <a:t>despues</a:t>
            </a:r>
            <a:r>
              <a:rPr lang="es-CO" sz="2000" dirty="0"/>
              <a:t> del cáncer del pulmón, el colon y recto, y el hígado.</a:t>
            </a:r>
          </a:p>
          <a:p>
            <a:pPr fontAlgn="base"/>
            <a:r>
              <a:rPr lang="es-CO" sz="2000" dirty="0"/>
              <a:t>Entre los </a:t>
            </a:r>
            <a:r>
              <a:rPr lang="es-CO" sz="2000" u="sng" dirty="0">
                <a:hlinkClick r:id="rId2"/>
              </a:rPr>
              <a:t>hombres latinos</a:t>
            </a:r>
            <a:r>
              <a:rPr lang="es-CO" sz="2000" dirty="0"/>
              <a:t>, el cáncer de la próstata es el más común y la cuarta causa de muerte por cáncer. Los cánceres del </a:t>
            </a:r>
            <a:r>
              <a:rPr lang="es-CO" sz="2000" u="sng" dirty="0">
                <a:hlinkClick r:id="rId3"/>
              </a:rPr>
              <a:t>pulmón</a:t>
            </a:r>
            <a:r>
              <a:rPr lang="es-CO" sz="2000" dirty="0"/>
              <a:t>, del </a:t>
            </a:r>
            <a:r>
              <a:rPr lang="es-CO" sz="2000" u="sng" dirty="0">
                <a:hlinkClick r:id="rId4"/>
              </a:rPr>
              <a:t>colon y el recto</a:t>
            </a:r>
            <a:r>
              <a:rPr lang="es-CO" sz="2000" dirty="0"/>
              <a:t>, y del </a:t>
            </a:r>
            <a:r>
              <a:rPr lang="es-CO" sz="2000" u="sng" dirty="0">
                <a:hlinkClick r:id="rId5"/>
              </a:rPr>
              <a:t>hígado</a:t>
            </a:r>
            <a:r>
              <a:rPr lang="es-CO" sz="2000" dirty="0"/>
              <a:t> son respectivamente la primera, la segunda y la tercera causa de muerte por cáncer entre los hombres hispanos.</a:t>
            </a:r>
          </a:p>
          <a:p>
            <a:endParaRPr lang="es-CO" dirty="0"/>
          </a:p>
        </p:txBody>
      </p:sp>
    </p:spTree>
    <p:extLst>
      <p:ext uri="{BB962C8B-B14F-4D97-AF65-F5344CB8AC3E}">
        <p14:creationId xmlns:p14="http://schemas.microsoft.com/office/powerpoint/2010/main" val="4151326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Factores de riesgo</a:t>
            </a:r>
            <a:endParaRPr lang="es-CO" dirty="0"/>
          </a:p>
        </p:txBody>
      </p:sp>
      <p:sp>
        <p:nvSpPr>
          <p:cNvPr id="3" name="2 Marcador de contenido"/>
          <p:cNvSpPr>
            <a:spLocks noGrp="1"/>
          </p:cNvSpPr>
          <p:nvPr>
            <p:ph idx="1"/>
          </p:nvPr>
        </p:nvSpPr>
        <p:spPr>
          <a:xfrm>
            <a:off x="822960" y="1100628"/>
            <a:ext cx="7520940" cy="3840540"/>
          </a:xfrm>
        </p:spPr>
        <p:txBody>
          <a:bodyPr>
            <a:normAutofit fontScale="85000" lnSpcReduction="20000"/>
          </a:bodyPr>
          <a:lstStyle/>
          <a:p>
            <a:pPr fontAlgn="base"/>
            <a:r>
              <a:rPr lang="es-CO" sz="2400" dirty="0"/>
              <a:t>Los científicos no han identificado causas específicas del </a:t>
            </a:r>
            <a:r>
              <a:rPr lang="es-CO" sz="2400" dirty="0" err="1"/>
              <a:t>cancer</a:t>
            </a:r>
            <a:r>
              <a:rPr lang="es-CO" sz="2400" dirty="0"/>
              <a:t> de la próstata. Por otro lado, sí han encontrado un grupo de factores de riesgo. Estos factores no determinan que la persona sufrirá cáncer, pero aumentan la probabilidad de que el cáncer ocurra. Los factores de riesgo más comúnmente asociados con el cáncer de la próstata incluyen:</a:t>
            </a:r>
          </a:p>
          <a:p>
            <a:pPr fontAlgn="base"/>
            <a:r>
              <a:rPr lang="es-CO" sz="2400" dirty="0"/>
              <a:t>Edad: este es el principal factor de riesgo. La mayoría de los hombres que tienen cáncer de próstata tienen más de 65 años.</a:t>
            </a:r>
          </a:p>
          <a:p>
            <a:pPr fontAlgn="base"/>
            <a:r>
              <a:rPr lang="es-CO" sz="2400" dirty="0"/>
              <a:t>Antecedentes familiares: el riesgo es mayor si tu padre o un hermano tienen la enfermedad.</a:t>
            </a:r>
          </a:p>
          <a:p>
            <a:pPr fontAlgn="base"/>
            <a:r>
              <a:rPr lang="es-CO" sz="2400" dirty="0" smtClean="0"/>
              <a:t>Dieta</a:t>
            </a:r>
            <a:r>
              <a:rPr lang="es-CO" sz="2400" dirty="0"/>
              <a:t>: hay estudios que sugieren que los hombres que come una </a:t>
            </a:r>
            <a:r>
              <a:rPr lang="es-CO" sz="2400" u="sng" dirty="0">
                <a:hlinkClick r:id="rId2"/>
              </a:rPr>
              <a:t>dieta</a:t>
            </a:r>
            <a:r>
              <a:rPr lang="es-CO" sz="2400" dirty="0"/>
              <a:t> rica en grasas animales y carne tiene un riesgo mayor de sufrir de este cáncer.</a:t>
            </a:r>
          </a:p>
          <a:p>
            <a:endParaRPr lang="es-CO" dirty="0"/>
          </a:p>
        </p:txBody>
      </p:sp>
    </p:spTree>
    <p:extLst>
      <p:ext uri="{BB962C8B-B14F-4D97-AF65-F5344CB8AC3E}">
        <p14:creationId xmlns:p14="http://schemas.microsoft.com/office/powerpoint/2010/main" val="3945673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Sintomas</a:t>
            </a:r>
            <a:r>
              <a:rPr lang="es-CO" dirty="0" smtClean="0"/>
              <a:t> </a:t>
            </a:r>
            <a:endParaRPr lang="es-CO" dirty="0"/>
          </a:p>
        </p:txBody>
      </p:sp>
      <p:sp>
        <p:nvSpPr>
          <p:cNvPr id="3" name="2 Marcador de contenido"/>
          <p:cNvSpPr>
            <a:spLocks noGrp="1"/>
          </p:cNvSpPr>
          <p:nvPr>
            <p:ph idx="1"/>
          </p:nvPr>
        </p:nvSpPr>
        <p:spPr/>
        <p:txBody>
          <a:bodyPr/>
          <a:lstStyle/>
          <a:p>
            <a:pPr fontAlgn="base"/>
            <a:r>
              <a:rPr lang="es-CO" sz="2000" b="0" dirty="0" smtClean="0"/>
              <a:t>- </a:t>
            </a:r>
            <a:r>
              <a:rPr lang="es-CO" sz="2400" dirty="0" smtClean="0"/>
              <a:t>Problemas </a:t>
            </a:r>
            <a:r>
              <a:rPr lang="es-CO" sz="2400" dirty="0"/>
              <a:t>iniciando o parando el flujo de orina.</a:t>
            </a:r>
          </a:p>
          <a:p>
            <a:pPr fontAlgn="base"/>
            <a:r>
              <a:rPr lang="es-CO" sz="2400" dirty="0" smtClean="0"/>
              <a:t>- No </a:t>
            </a:r>
            <a:r>
              <a:rPr lang="es-CO" sz="2400" dirty="0"/>
              <a:t>poder orinar.</a:t>
            </a:r>
          </a:p>
          <a:p>
            <a:pPr fontAlgn="base"/>
            <a:r>
              <a:rPr lang="es-CO" sz="2400" dirty="0" smtClean="0"/>
              <a:t>- Tener </a:t>
            </a:r>
            <a:r>
              <a:rPr lang="es-CO" sz="2400" dirty="0"/>
              <a:t>la necesidad de orinar frecuentemente.</a:t>
            </a:r>
          </a:p>
          <a:p>
            <a:pPr fontAlgn="base"/>
            <a:r>
              <a:rPr lang="es-CO" sz="2400" dirty="0" smtClean="0"/>
              <a:t>- Orinar </a:t>
            </a:r>
            <a:r>
              <a:rPr lang="es-CO" sz="2400" dirty="0"/>
              <a:t>con un flujo débil o que comienza y se para.</a:t>
            </a:r>
          </a:p>
          <a:p>
            <a:pPr fontAlgn="base"/>
            <a:r>
              <a:rPr lang="es-CO" sz="2400" dirty="0" smtClean="0"/>
              <a:t>- Sufrir </a:t>
            </a:r>
            <a:r>
              <a:rPr lang="es-CO" sz="2400" dirty="0"/>
              <a:t>dolor o ardor al orinar.</a:t>
            </a:r>
          </a:p>
          <a:p>
            <a:pPr fontAlgn="base"/>
            <a:r>
              <a:rPr lang="es-CO" sz="2400" dirty="0" smtClean="0"/>
              <a:t> -Tener </a:t>
            </a:r>
            <a:r>
              <a:rPr lang="es-CO" sz="2400" dirty="0"/>
              <a:t>sangre en la orina o en el semen.</a:t>
            </a:r>
          </a:p>
          <a:p>
            <a:endParaRPr lang="es-CO" dirty="0"/>
          </a:p>
        </p:txBody>
      </p:sp>
    </p:spTree>
    <p:extLst>
      <p:ext uri="{BB962C8B-B14F-4D97-AF65-F5344CB8AC3E}">
        <p14:creationId xmlns:p14="http://schemas.microsoft.com/office/powerpoint/2010/main" val="1212020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tratamiento</a:t>
            </a:r>
            <a:endParaRPr lang="es-CO" dirty="0"/>
          </a:p>
        </p:txBody>
      </p:sp>
      <p:sp>
        <p:nvSpPr>
          <p:cNvPr id="3" name="2 Marcador de contenido"/>
          <p:cNvSpPr>
            <a:spLocks noGrp="1"/>
          </p:cNvSpPr>
          <p:nvPr>
            <p:ph idx="1"/>
          </p:nvPr>
        </p:nvSpPr>
        <p:spPr/>
        <p:txBody>
          <a:bodyPr>
            <a:normAutofit lnSpcReduction="10000"/>
          </a:bodyPr>
          <a:lstStyle/>
          <a:p>
            <a:r>
              <a:rPr lang="es-CO" sz="2000" dirty="0"/>
              <a:t>Prostatectomía radical (extirpación de la próstata)</a:t>
            </a:r>
          </a:p>
          <a:p>
            <a:r>
              <a:rPr lang="es-CO" sz="2000" dirty="0"/>
              <a:t>La </a:t>
            </a:r>
            <a:r>
              <a:rPr lang="es-CO" sz="2000" u="sng" dirty="0">
                <a:hlinkClick r:id="rId2"/>
              </a:rPr>
              <a:t>prostatectomía radical</a:t>
            </a:r>
            <a:r>
              <a:rPr lang="es-CO" sz="2000" dirty="0"/>
              <a:t> es una cirugía para extirpar la próstata y parte del tejido que lo rodea. Ésta es una opción cuando el cáncer no se ha diseminado más allá de la glándula prostática. </a:t>
            </a:r>
          </a:p>
          <a:p>
            <a:r>
              <a:rPr lang="es-CO" sz="2000" dirty="0"/>
              <a:t>Radioterapia</a:t>
            </a:r>
          </a:p>
          <a:p>
            <a:r>
              <a:rPr lang="es-CO" sz="2000" dirty="0"/>
              <a:t>La radioterapia funciona mejor para tratar el cáncer de próstata que no se ha diseminado por fuera de la próstata. También se puede utilizar después de la cirugía, si existe un riesgo de que las células del cáncer de próstata puedan aún estar presentes. La radiación se usa algunas veces para aliviar el dolor cuando el cáncer se ha diseminado al hueso.</a:t>
            </a:r>
          </a:p>
          <a:p>
            <a:endParaRPr lang="es-CO" dirty="0"/>
          </a:p>
        </p:txBody>
      </p:sp>
    </p:spTree>
    <p:extLst>
      <p:ext uri="{BB962C8B-B14F-4D97-AF65-F5344CB8AC3E}">
        <p14:creationId xmlns:p14="http://schemas.microsoft.com/office/powerpoint/2010/main" val="34433121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TotalTime>
  <Words>298</Words>
  <Application>Microsoft Office PowerPoint</Application>
  <PresentationFormat>Presentación en pantalla (4:3)</PresentationFormat>
  <Paragraphs>25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Ángulos</vt:lpstr>
      <vt:lpstr>Cáncer de prostata</vt:lpstr>
      <vt:lpstr>Que es el cancer de prostata?</vt:lpstr>
      <vt:lpstr>Causas del cáncer de próstata</vt:lpstr>
      <vt:lpstr>Factores de riesgo</vt:lpstr>
      <vt:lpstr>Sintomas </vt:lpstr>
      <vt:lpstr>tratamiento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Cáncer de prostata</dc:title>
  <dc:creator>Sergio</dc:creator>
  <cp:lastModifiedBy>Sergio</cp:lastModifiedBy>
  <cp:revision>3</cp:revision>
  <dcterms:created xsi:type="dcterms:W3CDTF">2014-10-02T21:42:15Z</dcterms:created>
  <dcterms:modified xsi:type="dcterms:W3CDTF">2014-10-02T21:58:13Z</dcterms:modified>
</cp:coreProperties>
</file>