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A942D6-4683-4994-93AB-29A7A2121535}" type="datetimeFigureOut">
              <a:rPr lang="es-AR" smtClean="0"/>
              <a:pPr/>
              <a:t>02/10/2014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9807D1-62E1-4835-AF42-08C529A525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3.bp.blogspot.com/_fQqEwRMsN0k/TUTvmOz2LaI/AAAAAAAAAKY/VB5dUv4LAoo/s1600/escalaRepollo.P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areselectronicaindustrial.wordpress.com/2013/02/13/ph/" TargetMode="External"/><Relationship Id="rId3" Type="http://schemas.openxmlformats.org/officeDocument/2006/relationships/hyperlink" Target="http://www.marcelabastiano.com.ar/ph.htm" TargetMode="External"/><Relationship Id="rId7" Type="http://schemas.openxmlformats.org/officeDocument/2006/relationships/hyperlink" Target="http://www.educando.edu.do/articulos/estudiante/el-ph-en-nuestra-vida/" TargetMode="External"/><Relationship Id="rId2" Type="http://schemas.openxmlformats.org/officeDocument/2006/relationships/hyperlink" Target="http://www.consumer.es/web/es/bricolaje/jardin/2003/01/03/55880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ujer.terra.es/muj/articulo/html/mu24700.htm" TargetMode="External"/><Relationship Id="rId11" Type="http://schemas.openxmlformats.org/officeDocument/2006/relationships/hyperlink" Target="http://experimentoscaseros.net/2012/07/experimentos-de-quimica-medidor-de-ph-casero/" TargetMode="External"/><Relationship Id="rId5" Type="http://schemas.openxmlformats.org/officeDocument/2006/relationships/hyperlink" Target="http://aguaalcalinaentucasa.com/importancia-salud/" TargetMode="External"/><Relationship Id="rId10" Type="http://schemas.openxmlformats.org/officeDocument/2006/relationships/hyperlink" Target="http://www.cientificosaficionados.com/experimentos/medicion%20del%20ph.htm" TargetMode="External"/><Relationship Id="rId4" Type="http://schemas.openxmlformats.org/officeDocument/2006/relationships/hyperlink" Target="http://www.hydroenv.com.mx/catalogo/index.php?main_page=page&amp;id=34" TargetMode="External"/><Relationship Id="rId9" Type="http://schemas.openxmlformats.org/officeDocument/2006/relationships/hyperlink" Target="http://cosasdequimicos.blogspot.com/2009/02/indicador-de-repollo-morad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pPr algn="ctr"/>
            <a:r>
              <a:rPr lang="es-AR" dirty="0" smtClean="0"/>
              <a:t>Medidor de  pH con repollo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algn="ctr"/>
            <a:r>
              <a:rPr lang="es-AR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¿Que es un medidor de pH?</a:t>
            </a:r>
          </a:p>
          <a:p>
            <a:pPr algn="ctr"/>
            <a:endParaRPr lang="es-AR" sz="2400" b="1" dirty="0" smtClean="0">
              <a:solidFill>
                <a:schemeClr val="tx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Es la sustancia con la que uno puede diferenciar en algunas sustancias si la es sustancia es una base, un acido o neutra.</a:t>
            </a:r>
            <a:endParaRPr lang="es-AR" sz="2000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6 -0.20347 C -0.12864 -0.17014 -0.06753 -0.14074 0.00938 -0.13958 C 0.07032 -0.1368 0.12032 -0.15277 0.12136 -0.17291 C 0.12136 -0.19282 0.0724 -0.21157 0.01042 -0.21273 C -0.02066 -0.21273 -0.04861 -0.21018 -0.06857 -0.20347 C -0.09757 -0.19421 -0.11458 -0.17939 -0.11458 -0.16203 C -0.11458 -0.15277 -0.10954 -0.14352 -0.10052 -0.13541 C -0.07968 -0.11805 -0.03854 -0.10625 0.00834 -0.10486 C 0.06337 -0.10208 0.10834 -0.11689 0.10834 -0.13402 C 0.10938 -0.15277 0.06441 -0.16875 0.00938 -0.17152 C -0.01857 -0.17152 -0.04357 -0.16875 -0.06267 -0.16342 C -0.08767 -0.15416 -0.10364 -0.13958 -0.10364 -0.12477 C -0.10364 -0.11689 -0.09861 -0.10879 -0.09062 -0.10069 C -0.07152 -0.08611 -0.03559 -0.07407 0.00747 -0.07291 C 0.05747 -0.07152 0.0974 -0.08472 0.0974 -0.10069 C 0.09844 -0.11689 0.05834 -0.13148 0.00834 -0.13287 C -0.01666 -0.13402 -0.03958 -0.13148 -0.05659 -0.12615 C -0.07968 -0.11805 -0.09253 -0.10625 -0.09253 -0.09143 C -0.09253 -0.08472 -0.08854 -0.07685 -0.08159 -0.07014 C -0.06458 -0.05671 -0.03159 -0.04606 0.00643 -0.0449 C 0.05139 -0.0449 0.08733 -0.05555 0.08733 -0.07014 C 0.08733 -0.08472 0.05243 -0.09814 0.00747 -0.09953 C -0.01458 -0.09953 -0.03559 -0.09676 -0.05052 -0.09282 C -0.07152 -0.08611 -0.08368 -0.07407 -0.08454 -0.06203 C -0.08454 -0.05555 -0.07968 -0.04884 -0.07361 -0.04352 C -0.05868 -0.03009 -0.02864 -0.02083 0.00539 -0.02083 C 0.04532 -0.01944 0.07848 -0.0287 0.07848 -0.04213 C 0.07934 -0.05555 0.04636 -0.06736 0.00643 -0.06875 C -0.01354 -0.06875 -0.03263 -0.06736 -0.04566 -0.06203 C -0.06458 -0.05671 -0.07552 -0.04606 -0.07552 -0.03541 C -0.07552 -0.0287 -0.07257 -0.02338 -0.06666 -0.01805 C -0.0526 -0.00625 -0.02656 0.00186 0.00434 0.00324 C 0.04132 0.00324 0.07032 -0.00486 0.07032 -0.01689 C 0.07136 -0.0287 0.04237 -0.03958 0.00539 -0.04074 C -0.01267 -0.04074 -0.02864 -0.03958 -0.04062 -0.03541 C -0.05763 -0.03009 -0.06753 -0.02083 -0.06753 -0.01018 C -0.06753 -0.00486 -0.06458 -0.00069 -0.05954 0.00463 C -0.04757 0.01528 -0.02361 0.02176 0.00434 0.02315 C 0.03733 0.02431 0.06337 0.01644 0.06337 0.00463 C 0.06337 -0.00486 0.03837 -0.01551 0.00539 -0.01551 C -0.01163 -0.01689 -0.02656 -0.01412 -0.03767 -0.01157 C -0.0526 -0.00625 -0.06163 0.00186 -0.06163 0.01111 C -0.06163 0.01644 -0.05868 0.02061 -0.05364 0.02431 C -0.04253 0.0338 -0.02066 0.04051 0.00348 0.0419 C 0.03334 0.04306 0.05747 0.03519 0.05747 0.02593 C 0.05747 0.01528 0.03334 0.00718 0.00434 0.00579 C -0.00954 0.00579 -0.02361 0.00718 -0.03368 0.01111 C -0.04757 0.01528 -0.05555 0.02176 -0.05555 0.03125 C -0.05555 0.03519 -0.0526 0.03912 -0.04861 0.04306 C -0.03854 0.05093 -0.01961 0.05787 0.00348 0.05787 C 0.02934 0.05926 0.05139 0.05255 0.05139 0.04306 C 0.05139 0.03519 0.03039 0.02709 0.00348 0.02709 C -0.00868 0.02593 -0.02152 0.02709 -0.03055 0.02986 C -0.04253 0.03519 -0.04965 0.0419 -0.04965 0.04861 C -0.04965 0.05255 -0.04757 0.05648 -0.04357 0.05926 C -0.03454 0.06713 -0.01753 0.07246 0.00348 0.07385 C 0.02743 0.07385 0.04636 0.06713 0.04636 0.06042 C 0.04636 0.05255 0.02743 0.04445 0.00348 0.04445 C -0.00868 0.04445 -0.01961 0.04584 -0.02656 0.04861 C -0.03854 0.05093 -0.04461 0.05787 -0.04461 0.06459 C -0.04461 0.06713 -0.04253 0.0713 -0.03958 0.07385 C -0.03159 0.08195 -0.01562 0.08588 0.00243 0.08727 C 0.02448 0.08727 0.04132 0.08195 0.04132 0.07523 C 0.04132 0.06713 0.02448 0.06181 0.00348 0.06042 C -0.00763 0.06042 -0.01753 0.06181 -0.02465 0.06459 C -0.03454 0.06713 -0.04062 0.07246 -0.04062 0.07917 C -0.04062 0.08195 -0.03854 0.08449 -0.03559 0.08727 " pathEditMode="relative" rAng="0" ptsTypes="fffffffffffffffffffffffffffffffffffffffffffffffffffffffffffffffffff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94 -0.14028 C -0.11198 -0.10694 -0.05087 -0.07754 0.02604 -0.07639 C 0.08698 -0.07361 0.13698 -0.08958 0.13802 -0.10972 C 0.13802 -0.12963 0.08906 -0.14838 0.02708 -0.14953 C -0.004 -0.14953 -0.03195 -0.14699 -0.05191 -0.14028 C -0.08091 -0.13102 -0.09792 -0.1162 -0.09792 -0.09884 C -0.09792 -0.08958 -0.09289 -0.08032 -0.08386 -0.07222 C -0.06302 -0.05486 -0.02188 -0.04305 0.025 -0.04166 C 0.08003 -0.03889 0.125 -0.0537 0.125 -0.07083 C 0.12604 -0.08958 0.08107 -0.10555 0.02604 -0.10833 C -0.00191 -0.10833 -0.02691 -0.10555 -0.04601 -0.10023 C -0.07101 -0.09097 -0.08698 -0.07639 -0.08698 -0.06157 C -0.08698 -0.0537 -0.08195 -0.0456 -0.07396 -0.0375 C -0.05486 -0.02291 -0.01893 -0.01088 0.02413 -0.00972 C 0.07413 -0.00833 0.11406 -0.02153 0.11406 -0.0375 C 0.1151 -0.0537 0.075 -0.06828 0.025 -0.06967 C 3.88889E-6 -0.07083 -0.02292 -0.06828 -0.03993 -0.06296 C -0.06302 -0.05486 -0.07587 -0.04305 -0.07587 -0.02824 C -0.07587 -0.02153 -0.07188 -0.01365 -0.06493 -0.00694 C -0.04792 0.00648 -0.01493 0.01713 0.02309 0.01829 C 0.06805 0.01829 0.10399 0.00764 0.10399 -0.00694 C 0.10399 -0.02153 0.06909 -0.03495 0.02413 -0.03634 C 0.00208 -0.03634 -0.01893 -0.03356 -0.03386 -0.02963 C -0.05486 -0.02291 -0.06702 -0.01088 -0.06789 0.00116 C -0.06789 0.00764 -0.06302 0.01435 -0.05695 0.01968 C -0.04202 0.0331 -0.01198 0.04236 0.02204 0.04236 C 0.06198 0.04375 0.09514 0.03449 0.09514 0.02107 C 0.096 0.00764 0.06302 -0.00416 0.02309 -0.00555 C 0.00312 -0.00555 -0.01598 -0.00416 -0.029 0.00116 C -0.04792 0.00648 -0.05886 0.01713 -0.05886 0.02778 C -0.05886 0.03449 -0.05591 0.03982 -0.05 0.04514 C -0.03594 0.05695 -0.0099 0.06505 0.021 0.06644 C 0.05798 0.06644 0.08698 0.05834 0.08698 0.0463 C 0.08802 0.03449 0.05902 0.02361 0.02204 0.02246 C 0.00399 0.02246 -0.01198 0.02361 -0.02396 0.02778 C -0.04098 0.0331 -0.05087 0.04236 -0.05087 0.05301 C -0.05087 0.05834 -0.04792 0.0625 -0.04289 0.06783 C -0.03091 0.07847 -0.00695 0.08496 0.021 0.08635 C 0.05399 0.08773 0.08003 0.07963 0.08003 0.06783 C 0.08003 0.05834 0.05503 0.04769 0.02204 0.04769 C 0.00503 0.0463 -0.0099 0.04908 -0.02101 0.05162 C -0.03594 0.05695 -0.04497 0.06505 -0.04497 0.07431 C -0.04497 0.07963 -0.04202 0.0838 -0.03698 0.08773 C -0.02587 0.09699 -0.004 0.10371 0.02014 0.1051 C 0.05 0.10648 0.07413 0.09838 0.07413 0.08912 C 0.07413 0.07847 0.05 0.07037 0.021 0.06898 C 0.00711 0.06898 -0.00695 0.07037 -0.01702 0.07431 C -0.03091 0.07847 -0.03889 0.08496 -0.03889 0.09445 C -0.03889 0.09838 -0.03594 0.10232 -0.03195 0.10648 C -0.02188 0.11435 -0.00296 0.12107 0.02014 0.12107 C 0.046 0.12246 0.06805 0.11574 0.06805 0.10648 C 0.06805 0.09838 0.04704 0.09028 0.02014 0.09028 C 0.00798 0.08912 -0.00486 0.09028 -0.01389 0.09306 C -0.02587 0.09838 -0.03299 0.1051 -0.03299 0.11181 C -0.03299 0.11574 -0.03091 0.11968 -0.02691 0.12246 C -0.01789 0.13033 -0.00087 0.13565 0.02014 0.13704 C 0.04409 0.13704 0.06302 0.13033 0.06302 0.12361 C 0.06302 0.11574 0.04409 0.10764 0.02014 0.10764 C 0.00798 0.10764 -0.00296 0.10903 -0.0099 0.11181 C -0.02188 0.11435 -0.02796 0.12107 -0.02796 0.12778 C -0.02796 0.13033 -0.02587 0.13449 -0.02292 0.13704 C -0.01493 0.14514 0.00104 0.14908 0.01909 0.15047 C 0.04114 0.15047 0.05798 0.14514 0.05798 0.13843 C 0.05798 0.13033 0.04114 0.125 0.02014 0.12361 C 0.00902 0.12361 -0.00087 0.125 -0.00799 0.12778 C -0.01789 0.13033 -0.02396 0.13565 -0.02396 0.14236 C -0.02396 0.14514 -0.02188 0.14769 -0.01893 0.15047 " pathEditMode="relative" rAng="0" ptsTypes="fffffffffffffffffffffffffffffffffffffffffffffffffffffffffffffffffff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642918"/>
            <a:ext cx="6400800" cy="4967310"/>
          </a:xfrm>
        </p:spPr>
        <p:txBody>
          <a:bodyPr>
            <a:normAutofit/>
          </a:bodyPr>
          <a:lstStyle/>
          <a:p>
            <a:pPr algn="ctr"/>
            <a:r>
              <a:rPr lang="es-AR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hacer un medidor con repollo?</a:t>
            </a:r>
            <a:endParaRPr lang="es-AR" sz="4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AR" sz="20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Por que el repollo tiene un pigmento llamado Antocianina que es sensible a la acidez por lo tanto cambia de color.</a:t>
            </a:r>
          </a:p>
          <a:p>
            <a:pPr algn="ctr"/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tabla de colores con sus respectivos números de pH</a:t>
            </a:r>
          </a:p>
          <a:p>
            <a:endParaRPr lang="es-AR" dirty="0" smtClean="0"/>
          </a:p>
        </p:txBody>
      </p:sp>
      <p:pic>
        <p:nvPicPr>
          <p:cNvPr id="4" name="3 Imagen" descr="http://3.bp.blogspot.com/_fQqEwRMsN0k/TUTvmOz2LaI/AAAAAAAAAKY/VB5dUv4LAoo/s640/escalaRepollo.PNG">
            <a:hlinkClick r:id="rId2"/>
          </p:cNvPr>
          <p:cNvPicPr/>
          <p:nvPr/>
        </p:nvPicPr>
        <p:blipFill>
          <a:blip r:embed="rId3"/>
          <a:srcRect t="33334"/>
          <a:stretch>
            <a:fillRect/>
          </a:stretch>
        </p:blipFill>
        <p:spPr bwMode="auto">
          <a:xfrm>
            <a:off x="1428728" y="4643446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062912" cy="1470025"/>
          </a:xfrm>
        </p:spPr>
        <p:txBody>
          <a:bodyPr/>
          <a:lstStyle/>
          <a:p>
            <a:pPr algn="ctr"/>
            <a:r>
              <a:rPr lang="es-AR" dirty="0" smtClean="0"/>
              <a:t>Como hacer el medidor de pH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062912" cy="4036240"/>
          </a:xfrm>
        </p:spPr>
        <p:txBody>
          <a:bodyPr numCol="2">
            <a:normAutofit fontScale="25000" lnSpcReduction="20000"/>
          </a:bodyPr>
          <a:lstStyle/>
          <a:p>
            <a:pPr algn="l"/>
            <a:r>
              <a:rPr lang="es-AR" sz="80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Materiales: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Repollo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Alcohol etílico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Termómetro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Mechero de alcohol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Trípode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Cuenta gotas con embase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Tubos de ensayo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Mortero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pilón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Rejilla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Gradilla embudo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Vasos precipitados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Pinzas para tubos de ensayo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Varilla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Espátula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Papel de filtro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Bicarbonato de sodio 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Vinagre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Tinta de marcador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Agua 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Amoniaco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Agua de lluvia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Tierra del jardín de la escuela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Acido clorhídrico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Acido sulfúrico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Detergente que usan las aseadoras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Saliva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Cabello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Lagrimas</a:t>
            </a:r>
          </a:p>
          <a:p>
            <a:pPr algn="l">
              <a:buFont typeface="Arial" pitchFamily="34" charset="0"/>
              <a:buChar char="•"/>
            </a:pPr>
            <a:endParaRPr lang="es-AR" dirty="0" smtClean="0"/>
          </a:p>
          <a:p>
            <a:pPr algn="l">
              <a:buFont typeface="Arial" pitchFamily="34" charset="0"/>
              <a:buChar char="•"/>
            </a:pPr>
            <a:endParaRPr lang="es-A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062912" cy="59293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 este proyecto voy a proceder de dos formas: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AR" sz="22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procedimiento: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partimos en tiras el repollo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Las tiras las colocamos en el mortero y le agregamos un poco de alcohol etílico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Luego triturar el repollo con la ayuda del pilón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Lugo colamos la mescla, pero dejamos reposar el repollo sobre el papel de filtro que esta con el embudo, para separa el liquido del solido de la sustancia.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Introducir el liquido en el embase del gotero y esta listo para usar</a:t>
            </a:r>
          </a:p>
          <a:p>
            <a:pPr marL="457200" indent="-457200" algn="l">
              <a:buAutoNum type="arabicPeriod" startAt="2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Procedimiento: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Tomar tres o cuatro hojas de un repollo rojo y picarlas 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Ponerlas en un recipiente con una cantidad de agua equivalente aproximadamente a su peso. 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Poner la mezcla en un vaso precipitado y calentar al fuego hasta que comience a hervir. Dejar que siga hirviendo durante 10 minutos. Retirar del fuego y dejar enfriar.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Lugo colamos la mescla, pero dejamos reposar el repollo sobre el papel de filtro que esta con el embudo, para separa el liquido del solido de la sustancia.</a:t>
            </a:r>
          </a:p>
          <a:p>
            <a:pPr algn="l"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Introducir el liquido en el embase del gotero y esta listo para usar</a:t>
            </a:r>
          </a:p>
          <a:p>
            <a:pPr algn="l">
              <a:buFont typeface="Arial" pitchFamily="34" charset="0"/>
              <a:buChar char="•"/>
            </a:pPr>
            <a:endParaRPr lang="es-AR" sz="2000" dirty="0" smtClean="0"/>
          </a:p>
          <a:p>
            <a:pPr algn="l">
              <a:buFont typeface="Arial" pitchFamily="34" charset="0"/>
              <a:buChar char="•"/>
            </a:pPr>
            <a:endParaRPr lang="es-AR" dirty="0" smtClean="0"/>
          </a:p>
          <a:p>
            <a:pPr algn="l">
              <a:buFont typeface="Arial" pitchFamily="34" charset="0"/>
              <a:buChar char="•"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062912" cy="785818"/>
          </a:xfrm>
        </p:spPr>
        <p:txBody>
          <a:bodyPr/>
          <a:lstStyle/>
          <a:p>
            <a:pPr algn="ctr"/>
            <a:r>
              <a:rPr lang="es-AR" dirty="0" smtClean="0"/>
              <a:t>Primer procedimiento</a:t>
            </a:r>
            <a:endParaRPr lang="es-AR" dirty="0"/>
          </a:p>
        </p:txBody>
      </p:sp>
      <p:sp>
        <p:nvSpPr>
          <p:cNvPr id="1026" name="AutoShape 2" descr="data:image/jpeg;base64,/9j/4AAQSkZJRgABAQAAAQABAAD/2wCEAAkGBxMTEhUUExQWFRUXGBoYGRgYFx4cHBsbGxwcGBwdHBsaHCggHBolHRwXITEiJSkrLi4uHR8zODMsNygtLiwBCgoKDg0OGxAQGywkHyQsLCwsLCwsLCwsLCwsLCwsLCwsLCwsLCwsLCwsLCwsLCwsLCwsLCwsNywsLCw3LDc3K//AABEIAMABAAMBIgACEQEDEQH/xAAcAAACAwEBAQEAAAAAAAAAAAAEBQIDBgcBAAj/xABBEAABAwIEAgcGBQMCBQUBAAABAgMRACEEEjFBBVEGEyJhcYGRFDKhscHwByNCUtFy0+FD8TNigpKzNFOiwtIX/8QAGAEAAwEBAAAAAAAAAAAAAAAAAQIDAAT/xAAjEQACAgIDAAMAAwEAAAAAAAAAAQIRITEDEkEiUWETMoFx/9oADAMBAAIRAxEAPwBapWaSiBA96dxzBqpSgskmwtqPgJ9PSlDL6cqhnKCoGCavOIACCpRuImBB5UhKjxTpDgAjLMgK+MR3GZo55CMpmwMzOnz50M5ijKYOv35VWCDBMXOxm/hy76waGLOIHeNjvAjW3j8KozAXSRJiVTM308dqoQsAymN/ONL1NJiLwobciPITesZI+dWc0nzHPkRfxpiw7tEDa+u+kTPfQzLspnskk+UjXbWq1nllAmTImY1AO16wX9F7jirnNlE6A/4vtQqgnMYJ7zv93qwvAXsZ1lUbSBrvQjeKVJSCL6Ry8NedjR6hSLUOaJmSVXvp486JYTIJBEbQY+9KVvZh7pK0p95Jyxl0MRHa5RRRcITKUhaEi5BsBaLbUXxtFJcbrBezh1LBC5TOkW8u+9JeIuuYaEApMHbf+oDQ2PpO9EYrpIEwkEFR0Ikj6GaVucNxCx1gYUUJBJzRzk2Jn500MbKcMXF/ILwvFkmDlhXjbnT7jnFoSkkflqAJPidPUViGnkqUOzl00rXqhKQB+m4Hj/tVEot4LOHHaoGXh1HMspygQb7Tp50O/iRB7QB2GhP8f5pRjsU+lyCoquSnf7ir0IMAKSJMdkc9p/ipriS2SXAvS9jDKWM36ee3PzpmMKgNp6wSpRywn9M7z+o+MUnx2LUIAJBAgmfgO4U9x7rTWGCZlZjLzKj9KaqKdeohXhsiymDfSqHwB7wIGyvD6U1wRkhtcpkDKoqmDyPcYqrG4dSF5ViNjAm3hQfDatE3xN5RW/gMmUJuCJBAoVYtpJG3joa0WHUhbWUqAULJ7/CkoQVEQkgHXsxMbVOUWmR6sE6tVu/z+VWNDYTl7waZ8XYlSMpCShCREWOa80u9mULGw5ifrQkqZpRaIJBGt/KoqaJvp3Wq9DHZOuXvExHM1JIGoPwi1KKCKRbnVS00b1MmdzVCm42oowAWTPdRjJtUFV407FjvpRRmjT4VgHtlMSTM7c6W4p9CHA2DlE6mQL8p2o8heuaEpjsi0+dTbwq1apBTFwR/IposEXTKepUmSB2je95+HhpX2GeLkEJUBvHPTleqkLQ2cqU7SUTERIvsCZ9BS/NmOQkpJum+hJkp1AM7eVNSZZQ7bwOkYwjVCZGwt3CqMPxJWax7SSdgZ9aCQ+tO/WRqD7w5iDem3RbK8SUohKTMcjvB5Hl3GqKKSLRjGCtZDm3sSpJhCb6ApTI8CBS1riCgpQfGRwAZSdAJvtBnmeVbhpaO7+KQ9JGWnICpEHsq5TbXali0/BYyjJ9WhRi8K4sCAq/dII8jXzeCbSlSnXCMnd2pPIameQtpVLWLcShTCHRrCVATI+nx50Pi38Uy2kqWlQNhImPu9Gn9FOhN5lS0HVoA2ESdLFUaE3phgCpOCKRZZBnvP8UHh8OrEM5kQhwG4Fp8ORqnHrVHVBWQCMyufMeP3ahtgdiptKAZVc+FqMwj9oStWWbgLNvAKkCgevSpRupIm0we6870ZhUFDKlnUiRNtbCmwO0pbBXsGGhnSpKgFaEhKte6auwuJlecyZMG8jLyoDNBSkkQTfy7zfc1HCtkqhudTHhtQX2CNGvRhv5SaWK7KjJuavTjilIQYzDedO6leMw7jqwECZ1i5qjaq2PjZW8y48vI0gqIuY2HedqvHA3CU5nGgoCAnPJ5i4o7iWDLTCGxOXNLhG69p5gUsweECl5lJBRvK8g5AkxalbsXLyNHOHtQA6XG7gkhIWhR0uRcD+aI6QS2lKm+rcaJgZVHs8rG6fWoPpabGZt5dozZYcA5Tlj1IoBePChC0SDy7JjwFppl+GS9iwvo6+hb5SRAUJTJvNv81UvgmJQ6EAkJK4zaW51fgOFJgutysJIMzC2z8iNa1OAeUtPXKIMAhJiBHPxqTTcicn8hB0kyoUTpkyiRuBbeqMPj2lJBOYZtJ+evjV/GnAb6kGfl8opGwk4h8JT7oknw+h2FDniuwvKotj5tAUDlgjS16oxDaG0HMoW529KF4lw1GHTmUVlRMIyqAkf839O5GtKGFSoTKu/v7p276io36SXGnoNad6y5SRaxiK+dQY5nv/xV3V2mJPeZihEuSYjNJ0B1PIU3QL4yCWyrxqWN4fkSFKVCthF60rqm2U9hPa+NZvElS1FRrWidrSHC3hETJmRypvhuJJI+fOsat4yfiamFFQkT46VkrDGIy4s5JWSfeTblIO/3tSvF4nOlRkbK00P+dDU1OKIg9pJ1B1HeKg1wgrgpWJP6YOvfFViqOiEayN+A4VWJvGUp1Vz7jz8aaY7GJwbZCe0tV/vuorCI6lsNNXVEmSBJ33vSrHYd1IJdZUpJuTAUB/26dxp6sb+zPcP0iy50rEnYgag0g4njHesUhRgCLTOtFcTwySEkECRI5KHcoWPnUOkrMqSuYtB+lBYYySTBcM+qISO0d+Q5D+ap46+uerVokSO8qAv86OwzQSN9POhXOGOPLURpYzBO0AAC5MzamnoflWhnwx44RRVnCkGJEQR3xetDxHhzeKQFtqCXBodQQefOhMHwFhpAdxZgAdlCrabkak91IcRxo9aS0MiVGyQOW8DQ1HkheVgk94PH+BvJWMwTE3Uk89TB0tVvSJfYbbbGpzabCyR8VegphgMUt0EKEXAEaknmD5VBfGg2sjJIBhJO456aGnSfXI9fEy62ezGUyP1xH+9WMYkItqneLT57VtcBxVD5CSgQQZ/isxxfh6GXVX7AJyjwN59aFi2X4d9avcSlE7+8fU1bii+OyXDlOyezPoKA4TiS45E2TtWjeSFCBQ7U8mUs5EWAxQKOpUYBJAkHX7m9WudFiZJdEDmk+tjRDiE5A2U/mdYpSe4KExPeZoZniq2l9Wv3c36vG/gdaoq9KRii7A9G3kEKbyKUDuqx7iLEzR+L4SVKGdAbKr5QsEW3mLf7VHrCvMpJXYwJTCTrYc/IGk/EeIOoXkIgkanWN/D/AAKNrwDST2M0Y9WXqUJ6sE9oak3jXfSLU7x+NSAlmcqQLmdDuO+1Z/gz6AoZyCDztWuawGEXeEq32NI5pEpNJmYxZTBCbwYnn3+dAYZQbUTBHeAfjHKtRjeL4TD6IB8BNCL6Vg/8JoHxqfVsTrZXi+FB4JcSknswSZHz50MrgoSsJSTG5+fpWlZxS1oAWe0dEgQB/mkvEA4FFaVEDSBy389/KrqHxZWMcMX8VwYEArCED9IElXjJAHxr3AYNIOZIgxAkyfHl6Vcl0ZQZibzvQj/EQkwJWe7+a4+z8OVuTwEOpBNySR96TVGJYBFt/vyq7CuKVMoCDsJknxr075o8NfOkdk6oXJwwICsq15rjKBHrevlo0zQIuEgzB5qOpNWuNZD2TYySk6fDShsSrtAp94drWfKItXZ3tYOtStfEOwqZnMCNYm00Zw7FoC0oAylVio7Tb50tGZWGccNilckjWDII8Bb1qrhSgp1sEj3h6SImnU1plYyTwz5HElNulKlaKIUeRBiacjizralDMcwpJx9IL7qMhzBRgpPnccqCxbpITJhaRHiBoD4UVPA0ZJmp4/jkoLJPZUu60x2ZMXjYml+MQpxaYyjyAneZAqvGY5jEgdcVNOAASBmSY7tq0PRVlpFytK4unnHMCZpG6RNtxQjY4bi86TkITm7QJAkTt3x31pXsO8pRVndQj9KUJOYW0kGJtQnS3jSDCE3Otto+tAcP4+4n/V8if52ox/6PG5K7Cz0eUsz1BJP631k//EC/rQeN4UlpYQXpWoGzLaU5R3kyalxfpc6tJShcTqRFvOlvRhHbKyZmEyfVR+VGvsNS9GmCwTbAQXFQhRNz7x2nwpJ0jKApPVLzt7AXy+f0qPSDrsS6VgQgWSmYIT5xc0HwpkLQtoAdYcpSrQzMEf0kH4UjeRJW5ZH/AEf4cCyl0OwpSiMp921oJ2JpPxvFEOrDiYMnsm8TWnawDaULYTJUMhzEm5UYJjQbUs4jgvaOqUTCoU2pW8pgp+GYelM9Bb9Rlw8RpblFvlTvhuJctnCvQn5V4/kw5KQ2Mw/UoySOY28q8wzynUlRdCBO/wDippfYqj9jHGpU7IUlLabQtSoPP3QKt9pZSeynrXP3OD45d6XM4RtR/wDUeifqaf4PoqypGZt3teM/WmtehuK2JMdiHSoKUrQg+HLyptxDENPoCsn5gib3PM99U4rClFllGQA3n79KzjBJcypV2dp0gfSnvIcMacawhWonLkAsFRAIpIGnW1lNwRrf0PeK1iepQwFOqkKAJCVJ0Pcb0vxuAadR1jC1LCR7v6k+tyPlQaXhrLcM2XmwCBm0sduZ5UxawLeHTIjx7+4UuwHEGWkpTJBOttY376Hx3EkuJlEk6EGxAPMfxWWDUPeB8fS44pIChBi413oTpbjVj8tPvFUSNY19Zim3B2G2my4eU0g44rsZ5hzNmE/tO0fGfCinhsW8Ng+HwCnXEpK4BMADedfAT3UxXhOqOQtBKdM07jb/AHNKOFuKDqHFHMAoXmMo8PW+1dNacSqWnG82YKWkge8AYII/cLeRFczyrOeb9MU62R3RVIAImfv+aOQUOEpSo2mx1A08/pXjmBgZfejWIt51FxawyVfYq4q8SrINrqO/h4Gvk4UuStEAESoASQdDvp31UkkuQdScx8NvhU0cRS2vUjw+tdMYpqjojHFIO4apKm3cItQBXdCibZtwfG1At8L9mzOPQkBUBKblR/ipO4tKwYbBJuoAe9GhFJ14gSFOHNHuozGB66CnSodRotefcfK1khtBMk855kXNLHERZJzeXyr3G44r7gNANBUuEvgODNYc6zYbSJ4dgGJPfH+KZN8IJQTMqI/LGhBHK+vpUMXgLLypObMI7weVRulCSmZT7w3SfCh4UWVkTpxCrkkydyZJq9TwsFifCmysOy4ZILTpvMgpUTeQDp4TS3G8IWg2IV86XIiUkEYcFRCU2KilMRzMT98q0HSdxLTaSmxWpV+SfLcx8DSvg2HJWkT2kwoTy3FXceeSshJMpTpyJAj0nN61VWU+T0KW+LFPu9rvVp5CmvQ9afapIEEGPHYfOkC8OrPCULM9xPyFaTgfC1IUHXJbSi97SRoBNJbboXtJ4Yxcx6fa8QFHKYSkHwk/wfKvG1MsNkrUXBmK9MozHkTfupM5h1uLW5cFayfBIqT+GSpAQsq1KjG52ueXhTBcXWBRx/iPtDxUkEJgCPDeg3FGBJAyiBFajJh2UpORPeFk3j6Uh4l1K31FuUtkyB5AwPOam7RHrQPhmFrICR999MGm1JcyFfgRpPKhnMV+lAyp+JqtdwIMR86aJSNjtzgTrglEqI1B/mi8H0Rxhn8sCbA5hQjfHFISBJSd7xRC+kGIKQcywgmJJMU9J5NT3ZHFdD8Qj3urB/qon2QYNIUAtbigb+6geAGtfYMK60JcVmV7yYNp2MetaTjI63DTF03I+BobYU8pM5q9iybRfn8a0fAOAF+FqASkkSNSfDkKXO8OzKBSRE3Bt8a6ZwptIbTlEW0pORuLoHJcMCnjTYSG2hpN47qQ4jDF0AmYkhCiNhsocqccckPIUo9kmD3fxRuIUAgpy7QOU7VR4SQJPrSMNimVNnKtITvKTY94pvxnjzjZZmcqkpcEWKVixKTyPI0e3h0FKUuEETIP7D4cjQXSPhikpbzJnIFJtcEEyD4UoH1NTw55jFp65vKHY/MSLSecbTzo1WHSRI8De899psPpXK2GXWlpdYzJVqPvcd1dBwvGF5Q4ptTbiQkrBByqBmO1EAG8cqlKNnLyQzgyGEScqnFamkuKKQJjMs7nQVr8awQgDLYVhsa/K1Re8VSqKx3kLw2KMgiAO62WKfM4Rl6FEBK9c2x8azYwybT3SBufpR2HJ0SIA9BTLRaPyWT3H4QBcBvN35pT8L0InhJcdKUWGsnSmbWUHtKT61cpxuD20/8AdRpD9UKsM+phwA5iEm41tRuOUVm8KB91QsQO+L28DXwdT+70BNegn9KCRuVHKKHUPRULlYNWkZt9Yv8ACrcOh5Otk6dojSiX1Kub/wDQifiahh8Kp2wStfjYD4xQpIVJLRQnFgLKQR3EUeyvKoApQVbZgDE8ptNX4fAM4cFThStwmQBcJ8TpSLEJLhJBGp1o5HylobcU4mtLikJWTEAkGJO4EbAyPKqMMVqIMFR76P4bhmkpEQSRJJ28eU99L+McdBBaYFjqu8qPJI2Hf6VlKhHzdcUTGMGaCoEzEC/xr5jFtEkOHfUH7mmfDehzi0ZlEJkWHlvQ7/RtpJyrfgjZKc3qa12qRu7l6QGCwJvKhU04LAj9KleH+9ev8BaaQD1lyTZadRtobHXnqKgwyB/o5u9JzChS9Mox9LevwQMDDpNjqb14tnBLHZJaPOqXsS0PeRk78tABCVe4pJ7tKNRYyUH6TxHRsky28hfcTB+dCp4LiEkBSVQDtcVa7gzEp9BpVeF4wttVlKEbEzSuNCSilph3CsKMxDjKlDXQi/lWk4Zx5tM5hCTqDf6UNwvpNKTnOVJBGZIvbWL6m1KOKYZKjmaJy8ib+feaMc4ZkrdSGD2GbXdpcX91X80VhuKPYdIByrSNQf8A9A1l2FKSabNsOvjsgwNzaKpJRayXlTVNj17iTT7RHur/AGn6HeqmcUQACSoJ2It3XpU1wRQ/1W82wEmn/DEZ2gY8aRtJUc/I4pKhVin0qm+WLjzppwTHl9BaWoLSnQlMK8ufnQmMw4QsBQ7KtDsDQuAeyKkCBP8AtJ+70FkXraGGN4BlBKQDvEfEDeZuKecMfX1QDAsLOZyQASBodQdDuKt6tTyApJum8zfvBG9AM8SUySnWIJBHvo/kUko2c04W/wBEaeIrQCFDOnnuPEUDjcIziO1KQeeh8+dBcRxKo7Ksqhoaqw+OQofmjKr96RY+IqqmpbOmMlJZA+J4dSV7Ed1rfzXrTqcuVYOs2Pzpl1LJ/wBUGOSdKpWppIkJKhzNqGENhaZ5hsM2owhtbnoAPStJguiiiAciUf1CT86R8M6UFoFCEJTcmYmtHwXELxfvuGOX2aWzXKrsKHCENjtPIH/SBSnHexiMxW5G8x/FMuKcBIByEjyrA8UZV1hQs5YEkq+gGta0BNNbHOJ43hk+41MfuWT8qX8S4u4oJnspOiRYR/TQWB4eoqEJBGon5kchyoji2COcSrMqNIsPvnQto3drCIF5SoTkSZEyZOvnRK+HlsBY7Y/UO7f72rz2QhsFMnLKT4a/zQj2IWpAGfKkSCJi4+djRsbs1kYcSaT1QKJLRvA1B07VI0spmQo0Xg8SpN0kmNY+tE/lu2UAleyk2E8iPrWeQtJqw9ziDrkIC1ETZOwq7hSpTny5oUQe40idDzS8sEKH1vaj+AY5TS1Z/dXr3HnR7J4CpeDjE4Jp5IzKIOs7gx8qy7rhZXGYmDuI+tPMU7ZU9kwbjQ22rL4gFSpVN6edLQeb46GauOTYglO4NKsW0gGUEEG4HLup1wvANJTncSVHYKMD01NLF/luEtjwkTFTadZJTjKslvDVqAKYIOoN71S4+nN20yRsTb4DTzrS8B6OqxELJcCQZkxr3RW1b4RhmQTlBPM3oXihXLFHInsaonaBoBYelOOGvZxWox3GMGhUFAJ8KDV0nY/S1byFGmMrYArDCrgckAJurxi25q5PSNgm7Pyp/g2kqTnaMjdJoOL2F2toEa4cmLLzKULq2AOoA2onCuZOxyG3Lai2HQbaeVDcRw8pJFlAa0yVqhP7YYPj30qTlOo+4obhrGcKG4Nwdxt50IUdnsAz+o8/KveC43K/lP6t++ljaQyVI02DHVJ6xtdk+8DaBrB7taNxCGsY3KYC07fexobj2AzoGQ5SpMK5Ea3+96z+BLjCgLhQ0O0cvCs72c+zHYx03FwDvl+Ump4bGqT2VARV7wsCkQN+f2edDoUidJzCx+J8IoJYsdX1tFiXUR2QOf8AmOdUO4hHvKOafvSpBuJjePuPpQeLavS0zLt6eunKqdZTWn6AYnK7kOhFj9KyzXaTlOo0/ijeF4otLE2I0mmKfh3Pq0lN6yHS3giHUyLKHun6HuoNPS5xDWZaEqHcYoJPTvrJHs6tP/cB/wDrU43ZBRlFiPEYtOHRlT7x151BvEJyBdytQkk0NxxwPL6wIUiRBm/htQKlmMom1Wf6dEYO7ZrGXQjDpt2lyZ7udZvGLClEAC+ttxv6H4Uz4ivKAP2oSPhSJzGkpyiBzgXNZpJFZRSijS9G8AoNvLVCUKRHidRUOFcKQpKs5g3y/Q07w5SWmmkqCgYMg7Dn/mmK3UJBSgXFgSJBo1gXykK8I3mQhS03jKZ/5dD5ioM4Bl5eSQBuOfnVzjhElZkmwAtHcBWexAUFZhb6eNK+N7Q38eWza4XowlCSEEKHqDWXOA9ncKCkKjc/etavofxpK2cpIzgm07URxHhqXASRJ286Tjm06kSU2nUjmzr+ZRsQPHbvpnwXhJeXCRCR7yvoO+nmA6OHMcxgb2onF8SaZGVBSlI1P8Dc1RseU70XcT4y3hmwkagQANTWPxvHVuJ94ZlfpGw8dzVPG+JMLVKEqKt1K3q3C8L7GYWKt6MBY1/p5gGEf6qgmwESJJ28KjiuEFSoaUFenzmlbuGvE3q1rALAmTblRbodkHsMULyKiRtWv6IrVmI/SBWVwzeVQ3Wq3hNrmteHU4cezouuxUfGitAk/jQHxPiSm37XSdRTRWKUtAKIPd970BxTAhSJ3pNhlPNK7Gnfoab9QaVWtjLhylIkEEeNfBwFwjLcEEHkf4orCY5LshQgjUH5ivsVgD7yddqmmm8krt5CeM8XczpKfdSIg7ne+xo7AYpD4vryNL2nVBIC05gdFb+B51QX0FwJSMpiQRaKLJuPgre4d2Y1UNb2FJoSXCJlIBBttafPbzpricQRmPIUgVKEySmVXie15ioRJQPU4gqUoxqZ8KkcP2Z2miujTAUV5tIA9aK9n1SPvlVlk6ou8CCIPhRj7JISTqak+oT7sEd9SfaIQhclQWSLkmI0+tLWROr7Wx70mUlDTaE8pPkKyoRm0sBvWi4kjrsK25ujsk/CkgTHvfCh1bM4yej5JjW48fu9G4bKSI+96XPoN4Mchz5+dF8KlUqIsBY99ZfTGhemEEZ19q0mTQ/EMGnNy7xRzKBMkxtpfyolGATlzKEJGgO/fTvLLzabpivgiA25nVZIGtaZWNUTIBAixIj4UjwqwXAcoyj4+fKmXEOKJWBlMESDaw8CdaeKzkEcS0eYjEhAKlGfvas1xHFuLknsj9o+70yOIQL5ZPMm/qaXPOTJifkKM8jcls94ZjC2oEGK3uD6SiBOtq5xbeY5xR+BSFmEE25mKn1i9k2otUzV9IekylSEdmeVzWVYcvJv40SppQNwT5/4qJxCBrmB8KpisD9Y1SLUFBBzACvnHXEAJQSpH7a8C0C5n0pu2wQ31gQSCJFvmNqXqmT6oRpuvMoZfHc05RjkNp/caSwogkwNydfnQzOJNxFTmqBNZyGJeHOjXOJhRClplYEZknUbSDWdczAmD4iiGFJWMu9CLon2o1zWJWpNiE28T8bUodBUZWSRMG9VMuKaHZvGxo1rEpUQoCyuyoEfLvFPGQ0ZKrZEHq1jKSUkHW8cxNarhbiXEEis9xjhSmDOrZ0UPrRXR/E5TN8p9J8fCi2n4Ccuywi3FohSkx2V/BXMUCpPZS4VdtBg21Ex9mr1hausBMmyh3chUMQIck3S4iSKZ5VoO9CLiuNCSEpEqP350ufwCspJPbNyJsBvJ3NOMPhQXXFxoAkeO9VPSDe86VypnKn4K8EshBEkSZBptw/FpKgBcga86GXw9MSoqHcI+oobDiVwmwT961WMy8Z5GnHsLmHWJsQO1399DtIPsi50Kxl8aPRi4sRQiXW3EhoktlMxyJJpqzZSMc2yzgxzNONT/wARMp/qG3ypG4pSCUq1GoNMFYJTZIVYiFJI0NXdIFFzI6gSmIJi4O80rdMN0LGlp8D33FPcCnsXMybW2FKcE4kXSmVd9aLEoytIzGFQSfOqRVspDLFpe6swCSZkJH1JoFWJWtzIfnai3kFYOkkbG/pSItKEHSg7TwJOWcDZ1oxeT5WqtN96Hw2PWlXvabHejiC/dtMHc7U0ZDR5Bdikq5yNopicxSlKAVEpFgO7emnDejSSZdUSdgNB/NXcRxqGhlaTEakc/EfKmUXsMbbFCuGZP+IYsOwIJnxqvFYBTSM6eybSO40TgXOsUSSc0SO+Kr4kZ0UbiwJsfKhKOLBNJIFY4wpNimvnHkOb3oZnDZtNeX8UMtu+lRaZGxm0bEHUCmvR3pI40QhSS4k+o/kUkw+HUR2jCRufu9FDHJAyoBSNJ3Pj/FHQ7pLIZxU9YsqWpLYmyBcgeW9BKwqMuZBVrBm2014lAUYSNabewFOVPdPnWeQuhS0zlBGWfOrWwAQaYONRY0E+QKZ8aqzT4lVjFhpCxM3vNvT4fKly3yysgDMk7fUV8FWnaqcS/IuT3GKnE54LJrOBdJUFJQ5dJ/d9adYXANoH5YCkG+Wb+VczYAJ7VjzFafhDWJSJbUFJ5GqdSj460xs7hQhQKJKDYk6pOoBHLWlvFkfl2MFCgR/SaapDrYK3TrqNo3HfQTIzpUNZBHkLijHAitGcRxBKVkTr6eFWv4kQVDQfOkbzCzyN9aI6wjsOeRqKoCitn3XEg6k1f7ElKAVrub5BrXqcyBMJFpmhUNJjOpXaNGh2l4az8LujjPEsQ60tx1CUNZwUFMzmAjtJNoNdGd/BDBKMnEYr1a/tVz/8H8crDO4x1pAdcLAS2ibLcW6hKU22kjyrrWE6X4gvBLrTCWi6+nOl5RUG8OmXFxkiEr7JvYkC+p1sk5yB2vwnwgQEKdfWBoVFE/BsVQ3+EGDSTlexAB1TLcf+OpK6W4lKMzOFazuNtOrC1KSOtxKwhluQDK8gkjw90aknpq+SppLLPX53QiHFrb6tohClHKgKKusKkQAB2VGQBQB2Yp//AIjgpze0Yr1b/tUZivwjwi1AqfxFrAS3H/jpm50reStpp1pthxSErW44Vlk2K1pZUlEOKShKiZUmO8VRiOmziFNLU0gMusqdQnOQ7BU2hnNICElxTkReImdqKbCuSS9B1/hVgQAC46JMCSi57pRrSvF/gpw8BS14nEoSBJJW0AkDvLdhR3E+kGIRi0pxKGCpkJLaGnFQp7EZkthaloBGRtt9RIBkGY0BOfxmIxSGMNiUNoU/iDIbJIUwzlcUVJWJTKsiCk37QNtK1sHZidj8D8Akz12JV3Etx/46aI/CvCggh58WgAFEemSoo6buIUl51LPsjntDiVJUS71DQADmUDLlUY3M506VY90lxpZxClMtNyhCcPlWoq6545EJVmSAqCQcybSCBOtZNoynJegr/wCGWDcKSMW+MwKUhK2u1lmY/LvF5qGI/B7BrTl6/EAa2LfKP/bqz2pvCPdhIWnCNtYHDJKozPOAOOyYMAIQ0TAJgKgTEtU8YxCsOlOIaa6x/EezoQlSwFNq95RCgFJUEB05bHsjSbHvL7D/ACz+xCz+C2DSUkYjFSkyLt/2qjifwcwU9rE4hOYwBmaAJOwlvXW1aHhvSZbuIw6Wm2vZng71ZCz1mRq3WZQMoaJgC89pOmlB9LMY8rGgs9TlwLCn3C+opQlboUltRypJJCEPWke/rQ7M38kvsUq/BnApyzisSJMCVNXPIS1c1Y1+C+CCsxfxKu5Rbj4NijsXx/O6w842U9Qw26WZE+04v8phsExCgOtEnTOKLw/SnEZ3GFtMF/rShvI4oNFKEJW4pSlIzQ3mSDA1UkWvWsHeX2KcR+DmCWZL+I7gC3A8B1dDn8EMFM+0YoebX9qmmD6bYhbOHlptLmInq3VdaMOSV5G4IQVZliFBKimxF9Yve6VPpezBLJwvtBYCipQXDaVF5YSExCVJVJJ/TpQN2f2KGPwXwaTIxGK9Wv7VGYr8J8KsCcRiUxuFN/Vuj8H0pxDjh/LZQ2vCqxKFKWolsCMhfAEALBJAT+xWsWl0X4k8zw9WM4gtICkqxHZCiUIUM4QcxMkTAA+tYHZiZf4PYY64vF+rX9qvD+DWE3xGKPm1/ap+ePYpsjrmGEl0pQw2l4ledUkJdJRA7CVLJTMZSBm1pNienWJQ2qWGVqbTiVuqStXV5WiENlMpzfmLKk6GchjWQbZuzObfiL0Rb4e8220464laM5LhTY5imBlSkRYVk3mYA38K2/4n8XedxAS6hCHWkJSQhalpBIzn3kp7UqjeIFzWMyk7W+96RugpsD9nPPT71rR9FeJEHLSlKQTAqtWPhaynSIHjTqVqisW5KjpPFXUrZMm5tPKaUdHcMkFSUyQFXUfC8elZfAYxxwwVTy863PDMMEIy+vnrW/qhOSPSNGAZymLUFi2wTKrXgVe2d68WgK0MHkaVCRbWi3AKCew5BSdDUeJ4Pqu01dJ1G1VOAxcGRVftRGh8qZK8orFWrNV+FnSTBYXFLdxYy/lwghBX28wIICQdgbxXSHPxC4CU5TOXItuCw57jhzLT7uiiATzrgL7QVJTYnaqWiSCDrWYrifolP4mcEJzBSpKw4SGHPfSMoV7uoFqoX0m6P4soQtpLhbkoCmF2zHMbkXk3g1+fWpSJi5v5U64R+W4lZNjb1rJIKgmjt6umHAm33XcgDy0lLi/Z1EqSRBE5dCLECgWOlnRtKFNoZSELTlWBhV9oEhUHs3uAa5/j8ApwymIO9C4fhaEHt/4o0FQidSw/Hej62lMIw4LSlBRQMMsJKgICvd1AtPjzo/iPGMGMMpOESGnAypllXVkBtKyJi3gqNykVzFvi7SEgJKao4h0hSBr6UuRHHOEdLY47wHBtrbS2lCHEhDgDCiVgCIVaTv60Nw7p70ew6QhkdWkL6wBOHcHbAgK925ArhXEuJFxVBttkmjQygmfobF9PeA4htTTgLiFLzlKsO4QV/u93Wgei/S3DKebzhLbWFDjbDbKFkLzkQ4RkAQQhOUJue0ozXJeE4ArISB40/wAZxlvCoyMwpz93KnUF6VfDFL9Ouo4twbDh0JbQ0Hp6zK0QVTNlQNLm1UPcY4I46nEqaS45IyuFkqIjTa0bcq/Pz2LU4ZWZJvRzecoIbWUnkDr3UXAV8GDvGK6X8Hd61pyF9bBcSWlHNAAE22AFZLpD0r4Y4pthCmGWGkw2r2R0vNTZZatkSSAO0ZggGDArl/AcKSuTrvRGL4cX3soMESdKmI4JM609044Gk9cw2FYltrK0SwuRlTCBmKbDQTsKj0U6V8DwyQEyp8oCXnfZ153FfrJJT+pRUSK5i9wEsgEa896WKdzSoiFINlDfuNFJMKjCWjvvCOM8GDLjOHbQGnJLiENEZpt2hEnlFe8Q6ecJObrcxhCkEKYWewYKkxEQSB6CuDYXOglbbhS5c20PdRON4044mH0AnZQEH+DRcPoL4H4deb6RcA6n2cMAMkheT2ZYSVfuPZ97xvTXC9KeErJQkQYbSR1SkylolTYFohJJIA51wVhwj3Zvamy8UEFu4zVoxvYI8d7OidNGsPiHAtkWynMYIlSlFRJnxrnfGeFFuVJMA6gVocFxdJEE1TjXwuwrmlKUXkWK8MXhwVSNoMHf7FDt8HVzJ8BWkb4elSzAsNSNzypoopSIAlR2A+gqsZJZCn0eDNcDwhQ7JBgc61bOKWuQgSBYnYVHCcHWu7nZTskanxI0FOHSAgBIygbChKVkuTlT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28" name="AutoShape 4" descr="data:image/jpeg;base64,/9j/4AAQSkZJRgABAQAAAQABAAD/2wCEAAkGBxQTEhUUEhQWFhUWGBgXGBcYFxUaGBwYFxcXGhwYGBYeHSggGBolGxgYIjEhJSkrLi4uGB8zODMsNygtLisBCgoKDg0OGhAQGywkHCQsLCwsLCwsLCwsLCwsLCwsLCwsLCwsLCwsLCwsLCwsLCwsLCwsLCwsLCwsLCwsLDcsK//AABEIAOAA4QMBIgACEQEDEQH/xAAcAAACAgMBAQAAAAAAAAAAAAAEBQMGAAECBwj/xAA9EAABAwIDBQYFAgQGAgMAAAABAAIRAyEEEjEFQVFhcQYTIoGRoTKxwdHwQuEHUnLxFBUjM2KSFlM0Q4L/xAAYAQADAQEAAAAAAAAAAAAAAAAAAQIDBP/EACMRAAICAgMBAAIDAQAAAAAAAAABAhEhMQMSQVETcTJSYQT/2gAMAwEAAhEDEQA/APb3GFXtt9pW0wBRy1HzfUtA6jUyqztvblSu8jMWUtzJiebo16aKKnTEDgFShexN0RbX7Y4p7mtbFGCCcsmYN/EdQf5Y8ygMRiBWM1iXOO86k/gXe1sLIngbHkf3QWMowwHU20nWxVJUTdgVSvDywtGXcTY+vFQYwFpBYfvB4lF412YMdxkHhOgPW49EG85gRFgLnmE9mkGcB4DuB9ryuMGDUim0S5xAaBqZndxlL8TUgjX6xrK5wuO7kF+Yh8gggkOHQjeoaLULPoDsns1+Hw7WVHZn/EbyGz+kHeB900rVQ0FziABck2AHVeRj+IlfuqNHDEVaxaDUqPyzmcCcoGnhsCYK6xm38TUaW1HudOoENbboLpJWT1PT8Ptqg8hrajSTpfXpxR8rw2rtSsBkYLHVQOxtUOzMqvDrXa5w3aEzdFA4nurcQ3NlzDMBJbImOMcFKvCcHjn06mYEtebgyQTPNW/Adt62XK/LmFpLT7wR6hKiT0dYqNhu2tTMA+mwji1xHzVkwO3qNQDxZTwdb30PqgBqsUFHFscSGuBI1G+/0UoclYHSxcl44oZ+0qQ1qN9QiwC1iU1+0mFb8Vdg81X9rdvabHAUAKgE5iZAHQ70XmgLssVAofxF/mo24hxHzHyUlT+IYNmUTPFzregTAvaxef0+2OKef9OiHcmte75FMqVfadUiGU6Lf+UfLxH5IFZbSsSWjQxwHiq0Hdabx8imuHDoGctLt+WY8pKQySFi2sQB49X+MEeaa4amCRG/59NyHwzWOMttxBRzWZfELSIn83LdEL4LdtvMEHySd2OmmLXZFxp585hE7XqkvI1DQfdD0MjaL5JhxAPkeKVWCIto14oAtsbzxkxeEgxuNyN8IJLyYG8DQ/NOcewZGgCfDr1vPVV/HYgD4T4jawk9Aq6nRwQ7MXbSqPmXWcdPoT9kfsrC0azmU6+INGZLqkNdTGkQJBaYBBJm5GiCZs6pU8RDi2Zy8+JKnfSLBJaJO6FDizaU4/xiP9tbAwVDI/Z+LdUe2A4213uD7AT/ACgFJ6u2cSyT3tN3AFxdb/rc+aWVKgjwggzYyYHko6tZ5gPEgaFsA/K6lL6R1bGD+1eIDSXspvkGI1bzR+zdvUHUwalUsfAzNdTqaxeMrSDx4qtNrniY9k52ViARlqEQLiGZieoF/QKuqfpMoOh3/wCS4d0RWqW3GjVd6CCCOqzE9q6EiXuEHQ0C0dbsN/uq/UwQc45KjBwkljukmENi8E/RxmOBkeRuEvx+2T0L/s/b2GrSxrmzFiXwfS0m/siDTqtBLMr275jTkTovKxhQMwc0OEcLjmt0WQf9Nz6Z4Bxi3VDiw60er4LFvAPhLYkyCRYKbAbZY+CKs5m28ZMmLaGRcb15rgO0+LougubUaQWua5ti0iDMRHVR19tnM3JSptAHwnObjeCCPSFm4NC6Pw9qwOCo933tWp4WSakvObl4eZhee7Rq1O/qdxiK3cn4Q514O6BuvHFIcR20q5cj6bC0iMweS7dx8rck97MVxUpCoTNzA4c3R0CfHHyQJVsIwWxATLg0nfLhbz3+ye09k02tgX5T8jvXIx8C0eVgVgxA/l/OS6BP/Dez9jtfWYyoXd2SASDNybX6wPNek7N7PYejenSaHaZjLnerpjyXnNXEOaAYPGdCFfuyO03VqXjMuYYJ3kEWJ56jyWUxUPWthbhbWKBGLS2sQBpYsWIA8wOEAOYenNcYjGQI15c0VVuM+7Xoq/j68k63JlbaM0EY9gLe8FwYnfut8j6Jdio7oNjW/DVNtnt/0TwM25/gcqf2o2oB4G+ZHJUWBba2lUc/JS8LRAzbzFreUKTCbLmD4o05kpZs+uxpz1HQB8M6mOA6o7BbYNSqDMNaD06AceaapGj7VSLHUyUaZMgBo4ySTuCTB7TlElx0ncCoK9fvSM0Wk/MAR7qem0MaZcABrbfIQ3YRjSNPwjocXNmdNPwIBuFHpHMT+fNWEYlpa1x8R1A1AkA6dPmlrqEEkEmSTfcDMe0KJo1g36K8Ts8OuBBHuZ4cEJRa5pjeCDA4Kxsw5KjqYL9TdW3PTh0Was2jTFmTO4mCJutupHdPkjX09HNOv6TuPD5qMk71pY9AbaQBlzZ9lPUwjJlhuP0uAsOuhU7haQF1TpaHilZMqIRs15aPA4NMSY1HEckPtHYwp2ve4m511toE+2dW7p1yROtzGlil+1cQXuG/W/VXaozV9saK9XoAWInqocLVqYZwqMnKdWk6t3pvXw7uMjl9kvqkCQb8ja/RS1Y5q0X7YWLZWph4db3B3iOKdd4APCPXVeR7M2k7C1A5vipn4mcOnPmvT9jV+9GZpBYQC11rg/hST8MX8Qc9ubVWLsPUy1nCbObEcxp56pEaFje1/wA5rdCoaZzMkubDgeYMwnJYE4vZ6usQ2z8SKlNlQaPaHeu7y0RKxIMWltaKAMWLIWIA8q/xoDchtNv3SPHU8pcXEBp0dz3D2Kj26HTDDp66qfHYkMwneVtWxJI42sN+llrYqOdu7VFKg3KYc6IG/S5A8/dee4qpJJdckSGjnYFxUL8a+tUc+oZJ+ETYcAOAA/LokYOGkm5Lrkb+XrCraLjGmCYWhOokmw8kY+nksD1/OCMflYyYvaORBCFLTUc4xE6AbuACKSNVkZ7OpSGnNc/X57k6p0KTeDnaGfz8hb2ZhGt1iQDY8t/RboukEjfvgIsTyQvqXPCwaNIuNR0Hsui3NuUmFoA1L3tN/IfVH92ATbRIrQHh6M/kLVSlcWnUe+iPY0RJHNR1GDd+W1SEpCoYGJcB8Jgg7wLj2Ki7gOBLY/p3gpkAM7r7gfO4M+QUWI2cXeNnxDUDfH1SRummBsoAa69Fz3d7W3ayPJT05IkyDzv6rT6dptwTIaYJWBtPre/luUmFohwIcCBpO8E/TktuqnQ6dEJWqZTY24/smKmSYmiWQ07rg7r7xxS3Gw7XT83plh8VmaQ4Zmdbg8QUFjcMNRdp/CEFIBq7KzNyi7ozAayCCddxEI/sft1uEd3GIbAzSx50aTuI/lOs8SgMQ/K5hBMgD1H2WtsYV1ZrXBoJ/mGpncd070mr/ZlOLWT0yi4vJLiTqB9EwoNgEtsYHmvO+w+3pjD1jDhZjidQP0nmB7dF6TRptaBBnmnF3swZaux+0Wup91JzU+O9riTI6Ex6cVZF5thqz6bxUYILdBuI3tPIr0TD1g5ocCCDcELKSpiTskWLFiQzFixYgR41Up5nEjSZmOsDmV572x2u6q9lBr5bT+KNC++/flFupKsnaHtOaWF7thirUJDeLWGCXdZJA/ZeeYGjJndcK203RtHjpWxjgqGV0um/K/8AaE5LZLQ3Qa85+tglmHdm1JJ0RLQYME6/Ra6Q4q3YVi30yWgA2JJg2/c6LjAtzVAALTOm4Xj2UVGmZtF7JvsOjD+Zn5HT0UmipIbUKJB8W8GfNFGiItayFNSJ46KZztOCSMzmmzLUvvH1RbCPVBt136R8/wBlNTwzh4hJbv5fsnZTCn0iRYayOm6SsOCNvWyKw7DE8RfzRDR5oZk2KaeCHeGRMtHzKkux0jTSEU1uV9xqB8ytuDTIiN/XohIpyYHjsKP91gt+scP+X3SXEMhxInyVowVXIbxEaHeOCV7VwrWulg8D9Adx3hBonf7FFSlIBPsIQuLwIIJHqPrwRlSQYKgkzIN0BbFvwj83rtsRyP55ourSD90HfwPONxQDwRZSMA2phyCC3T7lR4ZzhlkwCRKaPHeU3Ai7PEOm/wDOSEoRZ1jyIET9CqQ3oXbfwOQtqs0MGeDhcHz18l6V2V25TxNAZf8AcbZ7TqDy4t4KqjB9/TqReL5RuA/lHI3SDsztEYXGMc8kUySyp/SdDHIwfJKWHaOZrw9ua5ob4r/l0fsLbTaDhTd/tuOu5rnfJpSd1Rjw1zXNLYkGRBnQgjXRd147swJ6mf7pyXZGddT0sFYq72Hx5q4eHmX03ZTxDf0+1p5KxLAZixYsTA+QNt7Q72oXaADKByupdn0I1/lv5kJWwZnAcSjKs6k2zZY6Cfsnx/Ts5HmkM6NUaNjqeJTAsm/M9LGPokVEncrXTpDuGGbjNPqVs9CjHBDRZu4AlG7NcRUaRoJ+R1QbSmWzWXdfcR6qRoNZcrsAiyjp0iyCQYPsjGMQRoK2Xs4luY6TbysmjKIFlLh3RQZHP5lRNegyk7ZJRpgeS3HDTj9lzrG5FMp/2TJYrxBMzBi3t/dbpAOBU2PqwMsTJjz3fX0XWGpwBB3X9UIbYNUw9ptYfVcOwQezLedRfeinSN1plbq1bNytvr7aKhqTKrjGFoLXC4MQdQUDTb/bene08K8zUNwTe+nDoNyUl8FTRonYPIbMeSCxDCbj1RhdmPP5rKjRaJDt7eQ3dUhgoeW3y6iOX7pTU8D+XD3TfFfC2NPF7Qfqh61HM20S246bwgqyfY+J7mo2oQcrpgcYmfbceIVf7RUWuc99MQ2S4THwk8OX1T3Dva6nlg2Oad3A+qn2rQY1hbYvFpFw5jwIM8tIToykKuxG0wZw9R8Cc1MmSAY8TY4WBA5FekYSrkGSZHoZ+y8QxVI0qkA3aQQfQheudlNqirQZUEA/C5usOG7pwUReaM5pVbLFsDGnD1w82Y7wv10O/wAjfpK9MaV5PW2gHeERztfzTzs12xaC2hVByjwtfM8odbTgUpqskJl9WLlYoGfHey6Bc9sbiuqouZ3k/nsmWyKYDWEcfe/3QeMpw784la1SOhO2yfZDMzwN32VyoNkFkQDBB0vH7KnYRuUA89VctnvlrYNzp5W+6paNo4AiyHRv0/CmmyWGHFx1iPVR4hn+o4EAbzH5+SmGzaUtPJIlk9Dh+QiX0xK5FOLj0W3CR04oMxjQdNOOBW6YvHqh8CwkxxR2XLzTM5YOo8TevzCmL1FHw+fyK6e9NEMDxrbOJuBBHGSSicMbBROIyuad+vLhHsfNcYCqILXHxNtHlqgprAVUM68Uvr1fGRpGiYCmRu1SzG0Q2rD7BwBB6C6BInw7QQQ64Nv2VU2lSNOoabibHXiDofRNsbVimHNcbuiIE77zzsgdvPzim/J+nITxIuPYoZpAV1qBYRO/Q8RxCmqlwOYbr8+qJqEvpMH8jjf+qPsoae8Ddr+cCoRTeARjMwLZubttobyPP6BC0WZhI5cdPuinmHWMcLaIrC4EAuzEAQDM21VJjeELW0Cxxy79OU6j1lT1qQggCXWvfjv+6lrAlxDRaTJG711CIpUYaCd+s8laWTKUjzrbkmu+dbfIJ12F2o6jVLLRUsJ0z7vUW9Ep7QsjFVBzHplah6IINrGxB5jRc8v5FPMT104074aeEa9UO7FEvIkWEtLRoRF5XWzNo97QDnDUCCRImLgnhKixL8tssHl9OK0MaHX/AJbiv/d7Lar2d/8A6z/1K2o6oClbLdFJp08RE8x+BNdmYJlYHOAZ+nDhqq7susS0s/5Bw9IKtmyRZvQO+h+i1i7RtNU3R3V2cxzsrWQGwDrcxp1RuGpd33d7Zfp+6PbGvC58gT9FxtKjDKZGjRf2THGVo4xDJe53Ephs2mRPNRYdocA47wCjqLRlLvy2ikrt4dvqRqJPJRsdIJPpwUVeoRpv+q4r4kxbf9CgEqJqVYgi+ib0MQQM0wCCPaPqkD5tAtHvdSUXuPhm3DmmKUbG9HGtD5LhDTeYMi8wEbtDGUzZswQII6QLe6r3+DgzFjYohlIho6D7fRBm0HUqrXZpbEkkCbKDCNBeQ7QtjnLd9+I+SzDvAMea6rNGYcxPn/aUC9JKOOLDETzvfznnPkUt7Q13vALj8J15aa8NFK9pmDbeHcD+fNJarKlV5OaGNlpFwf03HnKRS+gTsZlLmu0/5exHRaxG1HFuQ7jItvFvf0RNdrTqJAsI3TOpSbEF1/CI6mfknRpFWc1cc4iJg8o0E2Uuz2B8PeXB40MkAjgRvQVRpi8Dpr5rZrSIJNt2im6KlBNBTKRNQzVzTfS4jdPDqmlCiC3M6ehOkW9Eowb4dMQnFJ7ZF9QR6FNGMyUtsHNcAdwMEHdlJW31ZMEZXAXbqJ4tOhW3UwQNCPLnB9Vw2vm8DovPi6HUK0zIofaTDk1nH+mRv0AugSIIHJWvFf8AyKmYNM5RI3mPnPzSzH4OADEeJzR5EwolDNml0kP+w+NN6JgtdeD7wrHjmEEZactGjg72nd0VA2PUyVGOFoOvsvRLvbxaYmOPHkktGTF0u4P9W/ZbRPdt/wCfr+6xOhWePYR0OH5vV3wlQ5WuNoA9CFS6lDKM08PdW/BOmkBuIEeiXHo6Z7HeGfmDhMTbldG4+rLQwC8gfulGFBDm89fIG6Mc+QHAi4iN/P2VioZbNd4G70Q6tl8P4JQ2DpxJ47uSJrUi6CLIZXtg9KscpkSJMcr/ACQFV7s3i14cEyawix3WPmpv8JnbPACfupZdoj2cJZB6Ez6FB1MwcdyOo0iwE7iY3bl3iqWcSPi3oRLeSfD4sFkb9Oq7o4mwzAeFBU8Pkgm8GPkfqimtBIiL7+qCJJHFas0w5moN+kqauJLY5jzCDxFAseXAS2CDGv8AVC02qGsaASDAneJ48kWL03i9ommx3Dd1Og+Z6NKQPrxYSXOu61zP7/NaqV3Va1QQMjBHVxi/kPmsJAObLpwJnqmiqySivaH2F7fRA2cDM6/2RNaux3EaG4KGJbmlpEniI9ENggPEMtJ0UIcBcHejq7SAY5+YS99vZSWsk1DVM2nQWS3DiRb10CPoeFwJMxx+iSZEkNKWJDWk6Tu5/ZKNomHuqCIF452t5konES6wTfAbKL6bnVGyx4NMndpBj83ckSn1RmsMp+GYXDNeTeea5OJ7xrWZby6RwIIMg+aZ1cE+ie7eIDTZ+5wOkfZI9pvDKuZt5vbcd49Fp2TVot0/CRtAsMHjI/PRPdk7QeJDYDgbzvG7kf3QdKqHMzaSRB13T+dEQymHFoY053EABus6W6kqXSMRr/ndXh7LE2/8Jx/Cl/2H2WlH5UFHjbnDwh1wVbMAQAyLAgx1BVew1FjmQbwNJMzxCPo4pzKbXNE5DcHjCqDOhUPsVWLbtEkW6Tb7rnY7fEWnUn3SfB7RzNyz8RuUxoVoOYWg/tqqKqiz0RdG0a9uPRA0XlwBAidTvUrHRHl9kxIPBkm2sKKpVykEdD0K0KsTw+q4xtTMJASYIj70+WovxWU8RDtLFDMrwCD1H2UNPMSSTA9lOgaDX45pzMaQSLyefzKho13jxatncdyV4nLTqkAyHAEmRquTiQLNMfXqq2EaHGOxz6rCKZLZEA6uvfehapNOmM14bx4Dgo6FWRJJDvI/mq6xzyG3g6DzPVVgKVnGBc1rCYMudmMRvM2Cjxha5xynmQbH0Kjw+Lp0xlmSLA7vXchMXiWvcSYmPRT4KKycd49rr758lHiKpJgx9luo5hBu4OAt4iVB3gcTaBE/KVJVkrmeAkSdwEoOEbg2EzBj8iFHiaDhFtECUshWDo5jbcpXy03CI2PWGUyNN4+qH2m+TYXO9CjghyzkMwAnxG3L6r1Ps0ab8LSDS0jKJFjc3MjjK8Wq40sZGhNh9SocNiHtJIcR0J14dFLhZrH/AJ3ONnuGM7Pl5OXKGkRHCypzuwFAOipncB+md53yNVN2D7cPziji3jIR4ajiAWkCYJi4PNelUhTqgVG5XgizhBB81i4taMJxlxumeJU+wWJ740GiATmbUIdkPVwBiQIg71fewvY40Sa2KYw1QYYLODA0/ED/ADH5QruGrbQrdvZDdmfm9YuoWJUI+SNktPfME5QTBPLgj8Q91JzoEscSYM9JXHd5K39LrX6plWaHWc4Tu4K4m3amVd2KNM5miDJtqB0ROz9qF2bvCSXEGeB6KbHYPgJMT80oe3KZHmFVtMedovOB7U0wMhkEW6/smzNohxAbBtu4rz7Z7GPcA71+nVN6IqUzFJ8gXLSI9FSYKSLu6tPKfpuUNes7QTBKrn+ePIAAAO86jpC1/mFZhz5szT8TdQOY4IorskWU0w0S6w5pFtnarXHu2nw2JO4nVKMS91QlxeTJ0nRQ1sPkgbjF0aHGWcjCjUHXmiWaH0SqhTl0T5j2UrMS5liZAOiDRuIzZiXCLc59FPtTF+Joad1+s2tx+6D2fiw5xAGokTMfl1unlL3MLpNjmB0ubHnIVGUquzWIraSBYyJFzqPquBTbOYsAtcZv2TjC7Ma6QXGYtpPKFHjMBTJFPN49JgnyPklQlyLSFuELXmGtDbxJmJMlG0NmsEhz7gxZttbarinhTTEcdeAM7hxj0RGILpAAJPE6ISJlP4aqYYAZg8lvERp6JeyHOF5EwLypa7nAZYsQd+i1hwxgAgcSenNOiOzCTiMrg0DwRrz4oLGYu/WyhxmPHkLDh+6TnElzifRFpGnFxObt6DHvl4n+wCOpCROg0A4oDCYcmZRtR8Agbhr+b0HZPk6rBy90u8O758V7z/DrChmAokPc/OM1zIE/paNzQZ914VsnCGs/uqcybAxqTb8C+gOxuyHYXCU6D353MBk7rkmByErGbTZwTk5ZY8yrIWLakzNQsWLEAfLGMpgl0TMgH7odwIdkdEjei+7OctiZ381zVphwaTqQBPNuoVGz2aD9GvED+YAaoTGYAgyQSCDNuViPNHZSW3teP7LnDYp1NwDrtI3oBNlbymm6CPunOzsYHxJvqOKf7Vw9KuwECHDeI9JVQx+y30nSJTToKvI8q1DbNccf3UdeqQP+JSzDbULRDxbimOGqU3tIDtdx+i0uybawwSpU4W/NyIwtVrhcT1+SHfgnAxPPXdwjcuGsI4zN/VH7KsOpNLTYwAdOCM7vM4mx4A7wPql1B+oJBmeE/spjXy6CWjTcmDYywuHyHNETqPM2HDQeqFoEOqvadfi6gWjysg/8fP6iFmzicxcNLQeUX9THogWdlnw2NymOVuBsku1NruNR0WvYD7rmpULSHOdvt9kCGZ3SDfW46ym38BIZYLEkw4kxmmTNhHvJU9bHguAiw470G7CvjxOAaFE97Wj8lJCeWH18U0QRE8ABPSUBisfGuvAJbicdeBfpp6oZhc48eSTZpHh/sT1KheZJtwCabPwTcud8Abm6k8yoKGzzv1UuQNHT5pV9NZT6qkE4quwN8IgaWXOCYamVrW/EYi8lSYTZb6paXAwSA1u9xJsPNe1dkexdPDZajwHVABb9Lf6eJ5qZzawjmlNt5Fv8OOyFTDuFaqA2xyt/VJtmP8tpsvRWrhoUjVlRDOgsWLExGLFixAHzccQ2RYKF7Q2x3utOk/RcVKEG1yCpsTSzDyWhV0iWthmVgIfAmOQP5KUYug4WcJG5w5JrsqkLUyIZUbI5PA3FdUW02yyqCYJAde/7ocbyUpCbZuOyGHfC72P2Tes/OAPiHX5FA7T2eWOLqQDmEQZiR5IHZ1dzKjQD4C4AyNL6wov0oNrdm5BLfEOGh8ikuK2G9gLmGYNwbOHlv6r2p/ZKAHMOaQOXshqnZx7/AP6pItJF/VZqaFZ5Bs3DVqoMOAj+YmfJdY11WiYqNgcdQfMr1xnZJrWuzUTLoM3kROh4KHF9nKT2htVhI3SDI81S5X4CaPH/APF0+bTxH2WnYgnRwI4b/RXbaHYWlJySOU6RwP3VfrdlGgmHuaRHxgRcxYhWptg2hNUqSNEbgq7DTi+YWI6LnE9na7JLYe0bw4acbqHDYGuwk924g62sfMSqUsgEOrTrwW2Oy3Eid/VClr4/23dcrva0LjuH72u8wfqn2NFBMNq7RtAk/nFAuDnnxGApqVB3D6Iyng4+KFWWNKMAbDYRu+/yRgohptARbMLAspWYY8QJ43PoikiZcz0gVmLEQBJ4nRPOzeGbVrMFVwYHmA8iQ07oGl9FvZ2w5ZJGu90i3RWfYPYurXMPaWUreIiHf/kceaiczNuyzdnuxb6WJ7ys5jmMvTiZLrwXA6QOt+ivAC5pU4AGsACTqY4qRZ/6Zmwu1yF0gDayVpYgDa0sWIApXavsFRrh1WgO7ra2+Fx4FvPivJcbUcx7qVVpZUaYINrr6NKp3brsrh6zHYhzIqMglwtLRrm42+ShNx/RWzxvM7K3LuJ/OiJfi8+XM0SZ3EcLjyXdUsFV/dA5RET9OS1hc1QnPIi7fKxC6ExNkL2uLvjDgfY9OCu/YbsX3zqeJqZcrXTlFyXN48Lqp4XYrqtQdy1znOtlHzPBe1di9jnDYVjHiKhGapv8R3TyUTaeBp4GRwY3LX+HhGLSz6oVgLmIavhg7UApsaYKhdh1DiOyp7S7OMfOWWlV6v2TqGQXNIPIyvSThVw7BKaktDs8dx3YmuJ7t+oiDN/sgqHZrFscKZZmm+bNYQDMnXgvZ6mzyhqmzXK1OaC0eaUdg12tOZrTyBM+qCxOBrNcB3TiDcxBXqf+VORNLZTRrdNckxYPH6eGzG9MzwNNw90dh9huqWbTdfi0ge69YbgGD9IRDKQGgV/kk/gsHmmH/h057RmdkPACyf7N/h/h6Y8Rc4+n7+6t4C2AlV7YWBYPZFGmZbTaDxIk+pumDQsAWwE6EdBbWl0AgDaxYtoA0trSxAG1pYs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6" name="5 Imagen" descr="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1714488"/>
            <a:ext cx="1138528" cy="1133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4282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1.</a:t>
            </a:r>
            <a:endParaRPr lang="es-AR" dirty="0">
              <a:solidFill>
                <a:schemeClr val="accent1"/>
              </a:solidFill>
            </a:endParaRPr>
          </a:p>
        </p:txBody>
      </p:sp>
      <p:pic>
        <p:nvPicPr>
          <p:cNvPr id="8" name="7 Imagen" descr="2a.jpg"/>
          <p:cNvPicPr>
            <a:picLocks noChangeAspect="1"/>
          </p:cNvPicPr>
          <p:nvPr/>
        </p:nvPicPr>
        <p:blipFill>
          <a:blip r:embed="rId3"/>
          <a:srcRect b="14844"/>
          <a:stretch>
            <a:fillRect/>
          </a:stretch>
        </p:blipFill>
        <p:spPr>
          <a:xfrm>
            <a:off x="1500166" y="1857364"/>
            <a:ext cx="1504952" cy="961173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500166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2.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86512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5.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72000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4.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71802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3.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000892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6.</a:t>
            </a:r>
            <a:endParaRPr lang="es-AR" dirty="0">
              <a:solidFill>
                <a:schemeClr val="accent1"/>
              </a:solidFill>
            </a:endParaRPr>
          </a:p>
        </p:txBody>
      </p:sp>
      <p:pic>
        <p:nvPicPr>
          <p:cNvPr id="17" name="16 Imagen" descr="3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714488"/>
            <a:ext cx="1524002" cy="1137140"/>
          </a:xfrm>
          <a:prstGeom prst="rect">
            <a:avLst/>
          </a:prstGeom>
        </p:spPr>
      </p:pic>
      <p:pic>
        <p:nvPicPr>
          <p:cNvPr id="1030" name="Picture 6" descr="https://encrypted-tbn0.gstatic.com/images?q=tbn:ANd9GcR5ewTBzzyWyAVc9JWAbZgbK0Y9Ul41Tf67X2mA5wmFii4rWXH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1714488"/>
            <a:ext cx="1476263" cy="1105773"/>
          </a:xfrm>
          <a:prstGeom prst="rect">
            <a:avLst/>
          </a:prstGeom>
          <a:noFill/>
        </p:spPr>
      </p:pic>
      <p:pic>
        <p:nvPicPr>
          <p:cNvPr id="19" name="18 Imagen" descr="images.jpg"/>
          <p:cNvPicPr>
            <a:picLocks noChangeAspect="1"/>
          </p:cNvPicPr>
          <p:nvPr/>
        </p:nvPicPr>
        <p:blipFill>
          <a:blip r:embed="rId6"/>
          <a:srcRect l="65254" r="1695"/>
          <a:stretch>
            <a:fillRect/>
          </a:stretch>
        </p:blipFill>
        <p:spPr>
          <a:xfrm>
            <a:off x="6286512" y="1714488"/>
            <a:ext cx="643567" cy="1128709"/>
          </a:xfrm>
          <a:prstGeom prst="rect">
            <a:avLst/>
          </a:prstGeom>
        </p:spPr>
      </p:pic>
      <p:pic>
        <p:nvPicPr>
          <p:cNvPr id="1032" name="Picture 8" descr="https://encrypted-tbn3.gstatic.com/images?q=tbn:ANd9GcT6oLElrFb41ilddrCjoBIhP5ITsINqWfpAQcIFz0Lpm8UTR8eE0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1785926"/>
            <a:ext cx="1494053" cy="1025439"/>
          </a:xfrm>
          <a:prstGeom prst="rect">
            <a:avLst/>
          </a:prstGeom>
          <a:noFill/>
        </p:spPr>
      </p:pic>
      <p:sp>
        <p:nvSpPr>
          <p:cNvPr id="21" name="1 Título"/>
          <p:cNvSpPr txBox="1">
            <a:spLocks/>
          </p:cNvSpPr>
          <p:nvPr/>
        </p:nvSpPr>
        <p:spPr>
          <a:xfrm>
            <a:off x="500034" y="3571876"/>
            <a:ext cx="8062912" cy="78581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segundo procedimiento</a:t>
            </a:r>
            <a:endParaRPr kumimoji="0" lang="es-AR" sz="4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21 Imagen" descr="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857760"/>
            <a:ext cx="1070613" cy="1065855"/>
          </a:xfrm>
          <a:prstGeom prst="rect">
            <a:avLst/>
          </a:prstGeom>
        </p:spPr>
      </p:pic>
      <p:pic>
        <p:nvPicPr>
          <p:cNvPr id="23" name="22 Imagen" descr="2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8728" y="4857760"/>
            <a:ext cx="1384501" cy="1084707"/>
          </a:xfrm>
          <a:prstGeom prst="rect">
            <a:avLst/>
          </a:prstGeom>
        </p:spPr>
      </p:pic>
      <p:pic>
        <p:nvPicPr>
          <p:cNvPr id="24" name="23 Imagen" descr="3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4857760"/>
            <a:ext cx="1428760" cy="106607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285720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1.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428728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2.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857488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3.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4572008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4.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857884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5.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500826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6.</a:t>
            </a:r>
            <a:endParaRPr lang="es-AR" dirty="0">
              <a:solidFill>
                <a:schemeClr val="accent1"/>
              </a:solidFill>
            </a:endParaRPr>
          </a:p>
        </p:txBody>
      </p:sp>
      <p:pic>
        <p:nvPicPr>
          <p:cNvPr id="1034" name="Picture 10" descr="https://encrypted-tbn2.gstatic.com/images?q=tbn:ANd9GcSqIqEDyBSNl7Q1ZmMw7r2q_0iqleKugZGyvtGdAiMB2t4y1j0b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6" y="4857760"/>
            <a:ext cx="1428760" cy="1070191"/>
          </a:xfrm>
          <a:prstGeom prst="rect">
            <a:avLst/>
          </a:prstGeom>
          <a:noFill/>
        </p:spPr>
      </p:pic>
      <p:pic>
        <p:nvPicPr>
          <p:cNvPr id="33" name="32 Imagen" descr="images.jpg"/>
          <p:cNvPicPr>
            <a:picLocks noChangeAspect="1"/>
          </p:cNvPicPr>
          <p:nvPr/>
        </p:nvPicPr>
        <p:blipFill>
          <a:blip r:embed="rId6"/>
          <a:srcRect l="65254" r="1695"/>
          <a:stretch>
            <a:fillRect/>
          </a:stretch>
        </p:blipFill>
        <p:spPr>
          <a:xfrm>
            <a:off x="5857884" y="4857760"/>
            <a:ext cx="602834" cy="1057271"/>
          </a:xfrm>
          <a:prstGeom prst="rect">
            <a:avLst/>
          </a:prstGeom>
        </p:spPr>
      </p:pic>
      <p:pic>
        <p:nvPicPr>
          <p:cNvPr id="34" name="Picture 8" descr="https://encrypted-tbn3.gstatic.com/images?q=tbn:ANd9GcT6oLElrFb41ilddrCjoBIhP5ITsINqWfpAQcIFz0Lpm8UTR8eE0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4857760"/>
            <a:ext cx="1494053" cy="102543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062912" cy="746139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Como utilizar el medidor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214686"/>
            <a:ext cx="8062912" cy="264558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La sustancia que obtuvimos del repollo la echamos en agua. La cantidad debe ser por igual.</a:t>
            </a:r>
          </a:p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Batimos hasta que la sustancia este bien morada</a:t>
            </a:r>
          </a:p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Luego introducimos la sustancia que vamos a medir</a:t>
            </a:r>
          </a:p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Vamos a notar que el liquido cambia de color y según el color es acido, base o neutro.</a:t>
            </a:r>
            <a:endParaRPr lang="es-A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358214" cy="1500198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¿Para que nos sirve saber el pH de las sustancias?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62912" cy="35719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Para identificar las cremas, jabones, maquillaje, detergentes o si es en un laboratorio las sustancias que podemos utilizar ya que nuestra piel solo soporta un pH de5.5, si algo tocara la piel con otro pH podría llegar a irritar o quemar</a:t>
            </a:r>
          </a:p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Para identificar los líquidos que tomamos por que nuestro estomago tiene un pH de 1.5 si se llegara a consumir ácidos muy fuertes, el acido del estomago aumentaría y podría provocar ulcera</a:t>
            </a:r>
          </a:p>
          <a:p>
            <a:pPr algn="l">
              <a:buFont typeface="Arial" pitchFamily="34" charset="0"/>
              <a:buChar char="•"/>
            </a:pPr>
            <a:r>
              <a:rPr lang="es-AR" sz="2000" dirty="0" smtClean="0">
                <a:latin typeface="Arial" pitchFamily="34" charset="0"/>
                <a:cs typeface="Arial" pitchFamily="34" charset="0"/>
              </a:rPr>
              <a:t>En los jardines para saber las acides de las sustancias que utilizamos ya que las planta asimilan mejor las sustancias que están entre 5.5 a 6.5</a:t>
            </a:r>
          </a:p>
          <a:p>
            <a:pPr algn="l">
              <a:buFont typeface="Arial" pitchFamily="34" charset="0"/>
              <a:buChar char="•"/>
            </a:pPr>
            <a:endParaRPr lang="es-AR" sz="2000" dirty="0" smtClean="0"/>
          </a:p>
          <a:p>
            <a:pPr algn="l">
              <a:buFont typeface="Arial" pitchFamily="34" charset="0"/>
              <a:buChar char="•"/>
            </a:pPr>
            <a:endParaRPr lang="es-A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8062912" cy="55007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AR" sz="2200" dirty="0" smtClean="0">
                <a:latin typeface="Arial" pitchFamily="34" charset="0"/>
                <a:cs typeface="Arial" pitchFamily="34" charset="0"/>
              </a:rPr>
              <a:t>Realizado por:       Alison Lorena Sanchez Sandoval</a:t>
            </a:r>
          </a:p>
          <a:p>
            <a:pPr algn="l"/>
            <a:r>
              <a:rPr lang="es-AR" sz="2200" dirty="0" smtClean="0">
                <a:latin typeface="Arial" pitchFamily="34" charset="0"/>
                <a:cs typeface="Arial" pitchFamily="34" charset="0"/>
              </a:rPr>
              <a:t>Curso:                                        1101</a:t>
            </a:r>
          </a:p>
          <a:p>
            <a:pPr algn="l"/>
            <a:r>
              <a:rPr lang="es-AR" sz="2200" dirty="0" smtClean="0">
                <a:latin typeface="Arial" pitchFamily="34" charset="0"/>
                <a:cs typeface="Arial" pitchFamily="34" charset="0"/>
              </a:rPr>
              <a:t>Colegio:                        Policarpa Salavarrieta</a:t>
            </a:r>
          </a:p>
          <a:p>
            <a:pPr algn="l"/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AR" sz="2200" dirty="0" smtClean="0">
                <a:latin typeface="Arial" pitchFamily="34" charset="0"/>
                <a:cs typeface="Arial" pitchFamily="34" charset="0"/>
              </a:rPr>
              <a:t>Fuentes:</a:t>
            </a: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2"/>
              </a:rPr>
              <a:t>http://www.consumer.es/web/es/bricolaje/jardin/2003/01/03/55880.php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3"/>
              </a:rPr>
              <a:t>http://www.marcelabastiano.com.ar/ph.htm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4"/>
              </a:rPr>
              <a:t>http://www.hydroenv.com.mx/catalogo/index.php?main_page=page&amp;id=34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5"/>
              </a:rPr>
              <a:t>http://aguaalcalinaentucasa.com/importancia-salud/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6"/>
              </a:rPr>
              <a:t>http://mujer.terra.es/muj/articulo/html/mu24700.htm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7"/>
              </a:rPr>
              <a:t>http://www.educando.edu.do/articulos/estudiante/el-ph-en-nuestra-vida/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8"/>
              </a:rPr>
              <a:t>http://areselectronicaindustrial.wordpress.com/2013/02/13/ph/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9"/>
              </a:rPr>
              <a:t>http://cosasdequimicos.blogspot.com/2009/02/indicador-de-repollo-morado.html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10"/>
              </a:rPr>
              <a:t>http://www.cientificosaficionados.com/experimentos/medicion%20del%20ph.htm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AR" sz="2200" dirty="0" smtClean="0">
                <a:latin typeface="Arial" pitchFamily="34" charset="0"/>
                <a:cs typeface="Arial" pitchFamily="34" charset="0"/>
                <a:hlinkClick r:id="rId11"/>
              </a:rPr>
              <a:t>http://experimentoscaseros.net/2012/07/experimentos-de-quimica-medidor-de-ph-casero/</a:t>
            </a:r>
            <a:endParaRPr lang="es-AR" sz="22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12">
      <a:dk1>
        <a:sysClr val="windowText" lastClr="000000"/>
      </a:dk1>
      <a:lt1>
        <a:srgbClr val="E9E9E9"/>
      </a:lt1>
      <a:dk2>
        <a:srgbClr val="262626"/>
      </a:dk2>
      <a:lt2>
        <a:srgbClr val="000000"/>
      </a:lt2>
      <a:accent1>
        <a:srgbClr val="FF388C"/>
      </a:accent1>
      <a:accent2>
        <a:srgbClr val="E40059"/>
      </a:accent2>
      <a:accent3>
        <a:srgbClr val="4B98FF"/>
      </a:accent3>
      <a:accent4>
        <a:srgbClr val="2B71FF"/>
      </a:accent4>
      <a:accent5>
        <a:srgbClr val="005BD3"/>
      </a:accent5>
      <a:accent6>
        <a:srgbClr val="F1F1F1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500</TotalTime>
  <Words>590</Words>
  <Application>Microsoft Office PowerPoint</Application>
  <PresentationFormat>Presentación en pantalla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Medidor de  pH con repollo</vt:lpstr>
      <vt:lpstr>Presentación de PowerPoint</vt:lpstr>
      <vt:lpstr>Como hacer el medidor de pH</vt:lpstr>
      <vt:lpstr>Presentación de PowerPoint</vt:lpstr>
      <vt:lpstr>Primer procedimiento</vt:lpstr>
      <vt:lpstr>Como utilizar el medidor</vt:lpstr>
      <vt:lpstr>¿Para que nos sirve saber el pH de las sustancias?</vt:lpstr>
      <vt:lpstr>Presentación de PowerPoint</vt:lpstr>
    </vt:vector>
  </TitlesOfParts>
  <Company>Windows XP Colossus Edition 2 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Medidor de  pH con repollo</dc:title>
  <dc:creator>Colossus User</dc:creator>
  <cp:lastModifiedBy>LOS4ELEMENTOSE1</cp:lastModifiedBy>
  <cp:revision>50</cp:revision>
  <dcterms:created xsi:type="dcterms:W3CDTF">2014-09-18T08:12:30Z</dcterms:created>
  <dcterms:modified xsi:type="dcterms:W3CDTF">2014-10-02T23:20:54Z</dcterms:modified>
</cp:coreProperties>
</file>