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57" r:id="rId4"/>
    <p:sldId id="265" r:id="rId5"/>
    <p:sldId id="267" r:id="rId6"/>
    <p:sldId id="268" r:id="rId7"/>
    <p:sldId id="258" r:id="rId8"/>
    <p:sldId id="259" r:id="rId9"/>
    <p:sldId id="269" r:id="rId10"/>
    <p:sldId id="261" r:id="rId11"/>
    <p:sldId id="262" r:id="rId12"/>
    <p:sldId id="263" r:id="rId13"/>
    <p:sldId id="264" r:id="rId14"/>
    <p:sldId id="270" r:id="rId1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D621789A-F8F2-44ED-A0DD-ADF0E29CC018}" type="datetimeFigureOut">
              <a:rPr lang="es-CO" smtClean="0"/>
              <a:t>01/10/2014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4C943B93-556A-48AD-9CE0-BF861B26F541}" type="slidenum">
              <a:rPr lang="es-CO" smtClean="0"/>
              <a:t>‹Nº›</a:t>
            </a:fld>
            <a:endParaRPr lang="es-CO"/>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621789A-F8F2-44ED-A0DD-ADF0E29CC018}" type="datetimeFigureOut">
              <a:rPr lang="es-CO" smtClean="0"/>
              <a:t>01/10/2014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4C943B93-556A-48AD-9CE0-BF861B26F541}"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621789A-F8F2-44ED-A0DD-ADF0E29CC018}" type="datetimeFigureOut">
              <a:rPr lang="es-CO" smtClean="0"/>
              <a:t>01/10/2014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4C943B93-556A-48AD-9CE0-BF861B26F541}"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4" name="Date Placeholder 3"/>
          <p:cNvSpPr>
            <a:spLocks noGrp="1"/>
          </p:cNvSpPr>
          <p:nvPr>
            <p:ph type="dt" sz="half" idx="10"/>
          </p:nvPr>
        </p:nvSpPr>
        <p:spPr/>
        <p:txBody>
          <a:bodyPr/>
          <a:lstStyle/>
          <a:p>
            <a:fld id="{D621789A-F8F2-44ED-A0DD-ADF0E29CC018}" type="datetimeFigureOut">
              <a:rPr lang="es-CO" smtClean="0"/>
              <a:t>01/10/2014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4C943B93-556A-48AD-9CE0-BF861B26F541}" type="slidenum">
              <a:rPr lang="es-CO" smtClean="0"/>
              <a:t>‹Nº›</a:t>
            </a:fld>
            <a:endParaRPr lang="es-CO"/>
          </a:p>
        </p:txBody>
      </p:sp>
      <p:sp>
        <p:nvSpPr>
          <p:cNvPr id="8" name="Content Placeholder 7"/>
          <p:cNvSpPr>
            <a:spLocks noGrp="1"/>
          </p:cNvSpPr>
          <p:nvPr>
            <p:ph sz="quarter" idx="13"/>
          </p:nvPr>
        </p:nvSpPr>
        <p:spPr>
          <a:xfrm>
            <a:off x="609600" y="1600200"/>
            <a:ext cx="79248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621789A-F8F2-44ED-A0DD-ADF0E29CC018}" type="datetimeFigureOut">
              <a:rPr lang="es-CO" smtClean="0"/>
              <a:t>01/10/2014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4C943B93-556A-48AD-9CE0-BF861B26F541}"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5" name="Date Placeholder 4"/>
          <p:cNvSpPr>
            <a:spLocks noGrp="1"/>
          </p:cNvSpPr>
          <p:nvPr>
            <p:ph type="dt" sz="half" idx="10"/>
          </p:nvPr>
        </p:nvSpPr>
        <p:spPr/>
        <p:txBody>
          <a:bodyPr/>
          <a:lstStyle/>
          <a:p>
            <a:fld id="{D621789A-F8F2-44ED-A0DD-ADF0E29CC018}" type="datetimeFigureOut">
              <a:rPr lang="es-CO" smtClean="0"/>
              <a:t>01/10/2014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4C943B93-556A-48AD-9CE0-BF861B26F541}"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D621789A-F8F2-44ED-A0DD-ADF0E29CC018}" type="datetimeFigureOut">
              <a:rPr lang="es-CO" smtClean="0"/>
              <a:t>01/10/2014</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4C943B93-556A-48AD-9CE0-BF861B26F541}"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D621789A-F8F2-44ED-A0DD-ADF0E29CC018}" type="datetimeFigureOut">
              <a:rPr lang="es-CO" smtClean="0"/>
              <a:t>01/10/2014</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4C943B93-556A-48AD-9CE0-BF861B26F541}"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1789A-F8F2-44ED-A0DD-ADF0E29CC018}" type="datetimeFigureOut">
              <a:rPr lang="es-CO" smtClean="0"/>
              <a:t>01/10/2014</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4C943B93-556A-48AD-9CE0-BF861B26F541}"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621789A-F8F2-44ED-A0DD-ADF0E29CC018}" type="datetimeFigureOut">
              <a:rPr lang="es-CO" smtClean="0"/>
              <a:t>01/10/2014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4C943B93-556A-48AD-9CE0-BF861B26F541}"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621789A-F8F2-44ED-A0DD-ADF0E29CC018}" type="datetimeFigureOut">
              <a:rPr lang="es-CO" smtClean="0"/>
              <a:t>01/10/2014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4C943B93-556A-48AD-9CE0-BF861B26F541}"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D621789A-F8F2-44ED-A0DD-ADF0E29CC018}" type="datetimeFigureOut">
              <a:rPr lang="es-CO" smtClean="0"/>
              <a:t>01/10/2014</a:t>
            </a:fld>
            <a:endParaRPr lang="es-CO"/>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s-CO"/>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4C943B93-556A-48AD-9CE0-BF861B26F541}" type="slidenum">
              <a:rPr lang="es-CO" smtClean="0"/>
              <a:t>‹Nº›</a:t>
            </a:fld>
            <a:endParaRPr lang="es-CO"/>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CO" dirty="0" smtClean="0">
                <a:latin typeface="Comic Sans MS" panose="030F0702030302020204" pitchFamily="66" charset="0"/>
              </a:rPr>
              <a:t>Camila Reyes</a:t>
            </a:r>
          </a:p>
          <a:p>
            <a:r>
              <a:rPr lang="es-CO" dirty="0" smtClean="0">
                <a:latin typeface="Comic Sans MS" panose="030F0702030302020204" pitchFamily="66" charset="0"/>
              </a:rPr>
              <a:t>1102</a:t>
            </a:r>
            <a:endParaRPr lang="es-CO" dirty="0">
              <a:latin typeface="Comic Sans MS" panose="030F0702030302020204" pitchFamily="66" charset="0"/>
            </a:endParaRPr>
          </a:p>
        </p:txBody>
      </p:sp>
      <p:sp>
        <p:nvSpPr>
          <p:cNvPr id="2" name="1 Título"/>
          <p:cNvSpPr>
            <a:spLocks noGrp="1"/>
          </p:cNvSpPr>
          <p:nvPr>
            <p:ph type="ctrTitle"/>
          </p:nvPr>
        </p:nvSpPr>
        <p:spPr/>
        <p:txBody>
          <a:bodyPr/>
          <a:lstStyle/>
          <a:p>
            <a:r>
              <a:rPr lang="es-CO" dirty="0" smtClean="0">
                <a:latin typeface="Comic Sans MS" panose="030F0702030302020204" pitchFamily="66" charset="0"/>
              </a:rPr>
              <a:t>Diabetes</a:t>
            </a:r>
            <a:endParaRPr lang="es-CO" dirty="0">
              <a:latin typeface="Comic Sans MS" panose="030F0702030302020204" pitchFamily="66" charset="0"/>
            </a:endParaRPr>
          </a:p>
        </p:txBody>
      </p:sp>
    </p:spTree>
    <p:extLst>
      <p:ext uri="{BB962C8B-B14F-4D97-AF65-F5344CB8AC3E}">
        <p14:creationId xmlns:p14="http://schemas.microsoft.com/office/powerpoint/2010/main" val="736959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539552" y="764704"/>
            <a:ext cx="8187826" cy="5616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5330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latin typeface="Comic Sans MS" panose="030F0702030302020204" pitchFamily="66" charset="0"/>
              </a:rPr>
              <a:t>Prevención</a:t>
            </a:r>
            <a:endParaRPr lang="es-CO" dirty="0">
              <a:latin typeface="Comic Sans MS" panose="030F0702030302020204" pitchFamily="66" charset="0"/>
            </a:endParaRPr>
          </a:p>
        </p:txBody>
      </p:sp>
      <p:sp>
        <p:nvSpPr>
          <p:cNvPr id="3" name="2 Marcador de contenido"/>
          <p:cNvSpPr>
            <a:spLocks noGrp="1"/>
          </p:cNvSpPr>
          <p:nvPr>
            <p:ph sz="quarter" idx="13"/>
          </p:nvPr>
        </p:nvSpPr>
        <p:spPr/>
        <p:txBody>
          <a:bodyPr>
            <a:noAutofit/>
          </a:bodyPr>
          <a:lstStyle/>
          <a:p>
            <a:r>
              <a:rPr lang="es-CO" sz="1800" dirty="0" smtClean="0">
                <a:latin typeface="Comic Sans MS" panose="030F0702030302020204" pitchFamily="66" charset="0"/>
              </a:rPr>
              <a:t>Para la diabetes tipo 1 no existe ningún método eficaz por el momento. En cambio, está comprobado que la de tipo 2, que es la que aparece con más frecuencia, al estar relacionada con la obesidad se puede tratar de evitar en gran medida adoptando unos hábitos de vida saludables:</a:t>
            </a:r>
          </a:p>
          <a:p>
            <a:endParaRPr lang="es-CO" sz="1800" dirty="0" smtClean="0">
              <a:latin typeface="Comic Sans MS" panose="030F0702030302020204" pitchFamily="66" charset="0"/>
            </a:endParaRPr>
          </a:p>
          <a:p>
            <a:r>
              <a:rPr lang="es-CO" sz="1800" dirty="0" smtClean="0">
                <a:latin typeface="Comic Sans MS" panose="030F0702030302020204" pitchFamily="66" charset="0"/>
              </a:rPr>
              <a:t>Evitando el sobrepeso y la obesidad.</a:t>
            </a:r>
          </a:p>
          <a:p>
            <a:r>
              <a:rPr lang="es-CO" sz="1800" dirty="0" smtClean="0">
                <a:latin typeface="Comic Sans MS" panose="030F0702030302020204" pitchFamily="66" charset="0"/>
              </a:rPr>
              <a:t>Realizando ejercicio físico de forma regular. - Abandonando el tabaco y las bebidas alcohólicas.</a:t>
            </a:r>
          </a:p>
          <a:p>
            <a:r>
              <a:rPr lang="es-CO" sz="1800" dirty="0" smtClean="0">
                <a:latin typeface="Comic Sans MS" panose="030F0702030302020204" pitchFamily="66" charset="0"/>
              </a:rPr>
              <a:t>Siguiendo una dieta alimentaria sana. Para prevenir las hipoglucemias, los diabéticos deben tener en cuenta lo siguiente:</a:t>
            </a:r>
          </a:p>
          <a:p>
            <a:r>
              <a:rPr lang="es-CO" sz="1800" dirty="0" smtClean="0">
                <a:latin typeface="Comic Sans MS" panose="030F0702030302020204" pitchFamily="66" charset="0"/>
              </a:rPr>
              <a:t>Ajustar las dosis de los medicamentos a sus necesidades reales.</a:t>
            </a:r>
          </a:p>
          <a:p>
            <a:r>
              <a:rPr lang="es-CO" sz="1800" dirty="0" smtClean="0">
                <a:latin typeface="Comic Sans MS" panose="030F0702030302020204" pitchFamily="66" charset="0"/>
              </a:rPr>
              <a:t>Mantener un horario de comidas regular en la medida de lo posible;</a:t>
            </a:r>
          </a:p>
          <a:p>
            <a:r>
              <a:rPr lang="es-CO" sz="1800" dirty="0" smtClean="0">
                <a:latin typeface="Comic Sans MS" panose="030F0702030302020204" pitchFamily="66" charset="0"/>
              </a:rPr>
              <a:t>Tomar cantidades moderadas de hidratos de carbono antes de realizar ejercicios extraordinarios;</a:t>
            </a:r>
            <a:endParaRPr lang="es-CO" sz="1800" dirty="0">
              <a:latin typeface="Comic Sans MS" panose="030F0702030302020204" pitchFamily="66" charset="0"/>
            </a:endParaRPr>
          </a:p>
        </p:txBody>
      </p:sp>
    </p:spTree>
    <p:extLst>
      <p:ext uri="{BB962C8B-B14F-4D97-AF65-F5344CB8AC3E}">
        <p14:creationId xmlns:p14="http://schemas.microsoft.com/office/powerpoint/2010/main" val="4010604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latin typeface="Comic Sans MS" panose="030F0702030302020204" pitchFamily="66" charset="0"/>
              </a:rPr>
              <a:t>Tratamientos</a:t>
            </a:r>
            <a:endParaRPr lang="es-CO" dirty="0">
              <a:latin typeface="Comic Sans MS" panose="030F0702030302020204" pitchFamily="66" charset="0"/>
            </a:endParaRPr>
          </a:p>
        </p:txBody>
      </p:sp>
      <p:sp>
        <p:nvSpPr>
          <p:cNvPr id="3" name="2 Marcador de contenido"/>
          <p:cNvSpPr>
            <a:spLocks noGrp="1"/>
          </p:cNvSpPr>
          <p:nvPr>
            <p:ph sz="quarter" idx="13"/>
          </p:nvPr>
        </p:nvSpPr>
        <p:spPr/>
        <p:txBody>
          <a:bodyPr>
            <a:noAutofit/>
          </a:bodyPr>
          <a:lstStyle/>
          <a:p>
            <a:r>
              <a:rPr lang="es-CO" sz="2000" b="1" dirty="0" smtClean="0">
                <a:latin typeface="Comic Sans MS" panose="030F0702030302020204" pitchFamily="66" charset="0"/>
              </a:rPr>
              <a:t>Tratamiento con insulina</a:t>
            </a:r>
            <a:r>
              <a:rPr lang="es-CO" sz="2000" dirty="0" smtClean="0">
                <a:latin typeface="Comic Sans MS" panose="030F0702030302020204" pitchFamily="66" charset="0"/>
              </a:rPr>
              <a:t>. En pacientes con diabetes tipo I es necesario la administración exógena de insulina ya que el páncreas es incapaz de producir esta hormona. También es requerida en diabetes tipo II si la dieta, el ejercicio y la medicación oral no consiguen controlar los niveles de glucosa en sangre. La insulina se administra a través de inyecciones en la grasa existente debajo de la piel del brazo, ya que si se tomase por vía oral sería destruida en aparato digestivo antes de pasar al flujo sanguíneo. Las necesidades de insulina varían en función de los alimentos que se ingieren y de la actividad física que se realiza. Las personas que siguen una dieta estable y una actividad física regular varían poco sus dosis de insulina. Sin embargo, cualquier cambio en la dieta habitual o la realización de algún deporte exigen modificaciones de las pautas de insulina. La insulina puede inyectarse a través de distintos dispositivos</a:t>
            </a:r>
            <a:r>
              <a:rPr lang="es-CO" sz="2000" dirty="0" smtClean="0"/>
              <a:t>:</a:t>
            </a:r>
            <a:endParaRPr lang="es-CO" sz="2000" dirty="0"/>
          </a:p>
        </p:txBody>
      </p:sp>
    </p:spTree>
    <p:extLst>
      <p:ext uri="{BB962C8B-B14F-4D97-AF65-F5344CB8AC3E}">
        <p14:creationId xmlns:p14="http://schemas.microsoft.com/office/powerpoint/2010/main" val="3779033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latin typeface="Comic Sans MS" panose="030F0702030302020204" pitchFamily="66" charset="0"/>
              </a:rPr>
              <a:t>Diabetes Mellitus</a:t>
            </a:r>
            <a:endParaRPr lang="es-CO" dirty="0">
              <a:latin typeface="Comic Sans MS" panose="030F0702030302020204" pitchFamily="66" charset="0"/>
            </a:endParaRPr>
          </a:p>
        </p:txBody>
      </p:sp>
      <p:sp>
        <p:nvSpPr>
          <p:cNvPr id="3" name="2 Marcador de contenido"/>
          <p:cNvSpPr>
            <a:spLocks noGrp="1"/>
          </p:cNvSpPr>
          <p:nvPr>
            <p:ph sz="quarter" idx="13"/>
          </p:nvPr>
        </p:nvSpPr>
        <p:spPr/>
        <p:txBody>
          <a:bodyPr>
            <a:noAutofit/>
          </a:bodyPr>
          <a:lstStyle/>
          <a:p>
            <a:r>
              <a:rPr lang="es-CO" sz="2400" dirty="0" smtClean="0">
                <a:latin typeface="Comic Sans MS" panose="030F0702030302020204" pitchFamily="66" charset="0"/>
              </a:rPr>
              <a:t>El tratamiento de la diabetes mellitus se basa en tres pilares: dieta, ejercicio físico y medicación. Tiene como objetivo mantener los niveles de glucosa en sangre dentro de la normalidad para minimizar el riesgo de complicaciones asociadas a la enfermedad. En muchos pacientes con diabetes tipo II no sería necesaria la medicación si se controlase el exceso de peso y se llevase a cabo un programa de ejercicio físico regularmente. Sin embargo, es necesario con frecuencia una terapia sustitutiva con insulina o la toma de fármacos hipoglucemiantes por vía oral.</a:t>
            </a:r>
            <a:endParaRPr lang="es-CO" sz="2400" dirty="0">
              <a:latin typeface="Comic Sans MS" panose="030F0702030302020204" pitchFamily="66" charset="0"/>
            </a:endParaRPr>
          </a:p>
        </p:txBody>
      </p:sp>
    </p:spTree>
    <p:extLst>
      <p:ext uri="{BB962C8B-B14F-4D97-AF65-F5344CB8AC3E}">
        <p14:creationId xmlns:p14="http://schemas.microsoft.com/office/powerpoint/2010/main" val="2800764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latin typeface="Comic Sans MS" panose="030F0702030302020204" pitchFamily="66" charset="0"/>
              </a:rPr>
              <a:t>Plumas para inyección de insulina</a:t>
            </a:r>
          </a:p>
        </p:txBody>
      </p:sp>
      <p:sp>
        <p:nvSpPr>
          <p:cNvPr id="3" name="2 Marcador de contenido"/>
          <p:cNvSpPr>
            <a:spLocks noGrp="1"/>
          </p:cNvSpPr>
          <p:nvPr>
            <p:ph sz="quarter" idx="13"/>
          </p:nvPr>
        </p:nvSpPr>
        <p:spPr/>
        <p:txBody>
          <a:bodyPr>
            <a:normAutofit/>
          </a:bodyPr>
          <a:lstStyle/>
          <a:p>
            <a:r>
              <a:rPr lang="es-CO" sz="2800" dirty="0" smtClean="0">
                <a:latin typeface="Comic Sans MS" panose="030F0702030302020204" pitchFamily="66" charset="0"/>
              </a:rPr>
              <a:t>Plumas para inyección de insulina. Son aparatos con forma de pluma que tienen en su interior un cartucho que contiene la insulina. El cartucho se cambia cuando la insulina se acaba, pero la pluma se sigue utilizando. </a:t>
            </a:r>
          </a:p>
          <a:p>
            <a:endParaRPr lang="es-CO" sz="2800" dirty="0">
              <a:latin typeface="Comic Sans MS" panose="030F0702030302020204" pitchFamily="66" charset="0"/>
            </a:endParaRPr>
          </a:p>
        </p:txBody>
      </p:sp>
    </p:spTree>
    <p:extLst>
      <p:ext uri="{BB962C8B-B14F-4D97-AF65-F5344CB8AC3E}">
        <p14:creationId xmlns:p14="http://schemas.microsoft.com/office/powerpoint/2010/main" val="2630447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latin typeface="Comic Sans MS" panose="030F0702030302020204" pitchFamily="66" charset="0"/>
              </a:rPr>
              <a:t>Que es?</a:t>
            </a:r>
            <a:endParaRPr lang="es-CO" dirty="0">
              <a:latin typeface="Comic Sans MS" panose="030F0702030302020204" pitchFamily="66" charset="0"/>
            </a:endParaRPr>
          </a:p>
        </p:txBody>
      </p:sp>
      <p:sp>
        <p:nvSpPr>
          <p:cNvPr id="3" name="2 Marcador de contenido"/>
          <p:cNvSpPr>
            <a:spLocks noGrp="1"/>
          </p:cNvSpPr>
          <p:nvPr>
            <p:ph sz="quarter" idx="13"/>
          </p:nvPr>
        </p:nvSpPr>
        <p:spPr/>
        <p:txBody>
          <a:bodyPr>
            <a:normAutofit/>
          </a:bodyPr>
          <a:lstStyle/>
          <a:p>
            <a:endParaRPr lang="es-CO" sz="3200" dirty="0" smtClean="0"/>
          </a:p>
          <a:p>
            <a:pPr marL="0" indent="0">
              <a:buNone/>
            </a:pPr>
            <a:r>
              <a:rPr lang="es-CO" sz="3200" dirty="0" smtClean="0">
                <a:latin typeface="Comic Sans MS" panose="030F0702030302020204" pitchFamily="66" charset="0"/>
              </a:rPr>
              <a:t>La diabetes es una afección crónica que se desencadena cuando el organismo pierde su capacidad de producir suficiente insulina o de utilizarla con eficacia. </a:t>
            </a:r>
            <a:endParaRPr lang="es-CO" sz="3200" dirty="0">
              <a:latin typeface="Comic Sans MS" panose="030F0702030302020204" pitchFamily="66" charset="0"/>
            </a:endParaRPr>
          </a:p>
        </p:txBody>
      </p:sp>
    </p:spTree>
    <p:extLst>
      <p:ext uri="{BB962C8B-B14F-4D97-AF65-F5344CB8AC3E}">
        <p14:creationId xmlns:p14="http://schemas.microsoft.com/office/powerpoint/2010/main" val="33230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p:txBody>
          <a:bodyPr>
            <a:noAutofit/>
          </a:bodyPr>
          <a:lstStyle/>
          <a:p>
            <a:r>
              <a:rPr lang="es-CO" sz="2800" dirty="0" smtClean="0">
                <a:latin typeface="Comic Sans MS" panose="030F0702030302020204" pitchFamily="66" charset="0"/>
              </a:rPr>
              <a:t>Hay 2 tipos de diabetes: </a:t>
            </a:r>
          </a:p>
          <a:p>
            <a:endParaRPr lang="es-CO" sz="2800" dirty="0" smtClean="0">
              <a:latin typeface="Comic Sans MS" panose="030F0702030302020204" pitchFamily="66" charset="0"/>
            </a:endParaRPr>
          </a:p>
          <a:p>
            <a:r>
              <a:rPr lang="es-CO" sz="2800" dirty="0">
                <a:latin typeface="Comic Sans MS" panose="030F0702030302020204" pitchFamily="66" charset="0"/>
              </a:rPr>
              <a:t>,</a:t>
            </a:r>
            <a:r>
              <a:rPr lang="es-CO" sz="2800" dirty="0" smtClean="0">
                <a:latin typeface="Comic Sans MS" panose="030F0702030302020204" pitchFamily="66" charset="0"/>
              </a:rPr>
              <a:t>Las personas con diabetes tipo 1 mueren si no tienen insulina</a:t>
            </a:r>
          </a:p>
          <a:p>
            <a:r>
              <a:rPr lang="es-CO" sz="2800" dirty="0" smtClean="0">
                <a:latin typeface="Comic Sans MS" panose="030F0702030302020204" pitchFamily="66" charset="0"/>
              </a:rPr>
              <a:t>Las personas con diabetes tipo 2 pueden pasar muchos años sin diagnosticar</a:t>
            </a:r>
          </a:p>
          <a:p>
            <a:r>
              <a:rPr lang="es-CO" sz="2800" dirty="0" smtClean="0">
                <a:latin typeface="Comic Sans MS" panose="030F0702030302020204" pitchFamily="66" charset="0"/>
              </a:rPr>
              <a:t>Una diabetes mal controlada causa graves complicaciones y muerte prematura</a:t>
            </a:r>
            <a:endParaRPr lang="es-CO" sz="2800" dirty="0">
              <a:latin typeface="Comic Sans MS" panose="030F0702030302020204" pitchFamily="66" charset="0"/>
            </a:endParaRPr>
          </a:p>
        </p:txBody>
      </p:sp>
    </p:spTree>
    <p:extLst>
      <p:ext uri="{BB962C8B-B14F-4D97-AF65-F5344CB8AC3E}">
        <p14:creationId xmlns:p14="http://schemas.microsoft.com/office/powerpoint/2010/main" val="4235377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latin typeface="Comic Sans MS" panose="030F0702030302020204" pitchFamily="66" charset="0"/>
              </a:rPr>
              <a:t>Tipo 1</a:t>
            </a:r>
            <a:endParaRPr lang="es-CO" dirty="0">
              <a:latin typeface="Comic Sans MS" panose="030F0702030302020204" pitchFamily="66" charset="0"/>
            </a:endParaRPr>
          </a:p>
        </p:txBody>
      </p:sp>
      <p:sp>
        <p:nvSpPr>
          <p:cNvPr id="3" name="2 Marcador de contenido"/>
          <p:cNvSpPr>
            <a:spLocks noGrp="1"/>
          </p:cNvSpPr>
          <p:nvPr>
            <p:ph sz="quarter" idx="13"/>
          </p:nvPr>
        </p:nvSpPr>
        <p:spPr/>
        <p:txBody>
          <a:bodyPr>
            <a:normAutofit/>
          </a:bodyPr>
          <a:lstStyle/>
          <a:p>
            <a:r>
              <a:rPr lang="es-CO" sz="2800" dirty="0" smtClean="0">
                <a:latin typeface="Comic Sans MS" panose="030F0702030302020204" pitchFamily="66" charset="0"/>
              </a:rPr>
              <a:t>La diabetes tipo 1 está causada por una reacción autoinmune, en la que el sistema de defensas del organismo ataca las células productoras de insulina del páncreas. Como resultado, el organismo deja de producir la insulina que necesita</a:t>
            </a:r>
            <a:endParaRPr lang="es-CO" sz="2800" dirty="0">
              <a:latin typeface="Comic Sans MS" panose="030F0702030302020204" pitchFamily="66" charset="0"/>
            </a:endParaRPr>
          </a:p>
        </p:txBody>
      </p:sp>
    </p:spTree>
    <p:extLst>
      <p:ext uri="{BB962C8B-B14F-4D97-AF65-F5344CB8AC3E}">
        <p14:creationId xmlns:p14="http://schemas.microsoft.com/office/powerpoint/2010/main" val="1634684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latin typeface="Comic Sans MS" panose="030F0702030302020204" pitchFamily="66" charset="0"/>
              </a:rPr>
              <a:t>Síntomas</a:t>
            </a:r>
            <a:endParaRPr lang="es-CO" dirty="0">
              <a:latin typeface="Comic Sans MS" panose="030F0702030302020204" pitchFamily="66" charset="0"/>
            </a:endParaRPr>
          </a:p>
        </p:txBody>
      </p:sp>
      <p:sp>
        <p:nvSpPr>
          <p:cNvPr id="3" name="2 Marcador de contenido"/>
          <p:cNvSpPr>
            <a:spLocks noGrp="1"/>
          </p:cNvSpPr>
          <p:nvPr>
            <p:ph sz="quarter" idx="13"/>
          </p:nvPr>
        </p:nvSpPr>
        <p:spPr/>
        <p:txBody>
          <a:bodyPr>
            <a:noAutofit/>
          </a:bodyPr>
          <a:lstStyle/>
          <a:p>
            <a:r>
              <a:rPr lang="es-CO" sz="2800" dirty="0">
                <a:latin typeface="Comic Sans MS" panose="030F0702030302020204" pitchFamily="66" charset="0"/>
              </a:rPr>
              <a:t>S</a:t>
            </a:r>
            <a:r>
              <a:rPr lang="es-CO" sz="2800" dirty="0" smtClean="0">
                <a:latin typeface="Comic Sans MS" panose="030F0702030302020204" pitchFamily="66" charset="0"/>
              </a:rPr>
              <a:t>ed anormal y sequedad de boca</a:t>
            </a:r>
          </a:p>
          <a:p>
            <a:r>
              <a:rPr lang="es-CO" sz="2800" dirty="0">
                <a:latin typeface="Comic Sans MS" panose="030F0702030302020204" pitchFamily="66" charset="0"/>
              </a:rPr>
              <a:t>M</a:t>
            </a:r>
            <a:r>
              <a:rPr lang="es-CO" sz="2800" dirty="0" smtClean="0">
                <a:latin typeface="Comic Sans MS" panose="030F0702030302020204" pitchFamily="66" charset="0"/>
              </a:rPr>
              <a:t>icción frecuente</a:t>
            </a:r>
          </a:p>
          <a:p>
            <a:r>
              <a:rPr lang="es-CO" sz="2800" dirty="0">
                <a:latin typeface="Comic Sans MS" panose="030F0702030302020204" pitchFamily="66" charset="0"/>
              </a:rPr>
              <a:t>C</a:t>
            </a:r>
            <a:r>
              <a:rPr lang="es-CO" sz="2800" dirty="0" smtClean="0">
                <a:latin typeface="Comic Sans MS" panose="030F0702030302020204" pitchFamily="66" charset="0"/>
              </a:rPr>
              <a:t>ansancio extremo/falta de energía</a:t>
            </a:r>
          </a:p>
          <a:p>
            <a:r>
              <a:rPr lang="es-CO" sz="2800" dirty="0">
                <a:latin typeface="Comic Sans MS" panose="030F0702030302020204" pitchFamily="66" charset="0"/>
              </a:rPr>
              <a:t>A</a:t>
            </a:r>
            <a:r>
              <a:rPr lang="es-CO" sz="2800" dirty="0" smtClean="0">
                <a:latin typeface="Comic Sans MS" panose="030F0702030302020204" pitchFamily="66" charset="0"/>
              </a:rPr>
              <a:t>petito constante</a:t>
            </a:r>
          </a:p>
          <a:p>
            <a:r>
              <a:rPr lang="es-CO" sz="2800" dirty="0">
                <a:latin typeface="Comic Sans MS" panose="030F0702030302020204" pitchFamily="66" charset="0"/>
              </a:rPr>
              <a:t>P</a:t>
            </a:r>
            <a:r>
              <a:rPr lang="es-CO" sz="2800" dirty="0" smtClean="0">
                <a:latin typeface="Comic Sans MS" panose="030F0702030302020204" pitchFamily="66" charset="0"/>
              </a:rPr>
              <a:t>érdida de peso repentinaentitud en la curación de heridas</a:t>
            </a:r>
          </a:p>
          <a:p>
            <a:r>
              <a:rPr lang="es-CO" sz="2800" dirty="0">
                <a:latin typeface="Comic Sans MS" panose="030F0702030302020204" pitchFamily="66" charset="0"/>
              </a:rPr>
              <a:t>I</a:t>
            </a:r>
            <a:r>
              <a:rPr lang="es-CO" sz="2800" dirty="0" smtClean="0">
                <a:latin typeface="Comic Sans MS" panose="030F0702030302020204" pitchFamily="66" charset="0"/>
              </a:rPr>
              <a:t>nfecciones recurrentes</a:t>
            </a:r>
          </a:p>
          <a:p>
            <a:r>
              <a:rPr lang="es-CO" sz="2800" dirty="0">
                <a:latin typeface="Comic Sans MS" panose="030F0702030302020204" pitchFamily="66" charset="0"/>
              </a:rPr>
              <a:t>V</a:t>
            </a:r>
            <a:r>
              <a:rPr lang="es-CO" sz="2800" dirty="0" smtClean="0">
                <a:latin typeface="Comic Sans MS" panose="030F0702030302020204" pitchFamily="66" charset="0"/>
              </a:rPr>
              <a:t>isión borrosa</a:t>
            </a:r>
            <a:endParaRPr lang="es-CO" sz="2800" dirty="0">
              <a:latin typeface="Comic Sans MS" panose="030F0702030302020204" pitchFamily="66" charset="0"/>
            </a:endParaRPr>
          </a:p>
        </p:txBody>
      </p:sp>
    </p:spTree>
    <p:extLst>
      <p:ext uri="{BB962C8B-B14F-4D97-AF65-F5344CB8AC3E}">
        <p14:creationId xmlns:p14="http://schemas.microsoft.com/office/powerpoint/2010/main" val="2815415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827584" y="1484784"/>
            <a:ext cx="6996030" cy="4613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0042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latin typeface="Comic Sans MS" panose="030F0702030302020204" pitchFamily="66" charset="0"/>
              </a:rPr>
              <a:t>Tipo 2</a:t>
            </a:r>
            <a:endParaRPr lang="es-CO" dirty="0">
              <a:latin typeface="Comic Sans MS" panose="030F0702030302020204" pitchFamily="66" charset="0"/>
            </a:endParaRPr>
          </a:p>
        </p:txBody>
      </p:sp>
      <p:sp>
        <p:nvSpPr>
          <p:cNvPr id="3" name="2 Marcador de contenido"/>
          <p:cNvSpPr>
            <a:spLocks noGrp="1"/>
          </p:cNvSpPr>
          <p:nvPr>
            <p:ph sz="quarter" idx="13"/>
          </p:nvPr>
        </p:nvSpPr>
        <p:spPr/>
        <p:txBody>
          <a:bodyPr>
            <a:normAutofit/>
          </a:bodyPr>
          <a:lstStyle/>
          <a:p>
            <a:r>
              <a:rPr lang="es-CO" sz="2800" dirty="0" smtClean="0">
                <a:latin typeface="Comic Sans MS" panose="030F0702030302020204" pitchFamily="66" charset="0"/>
              </a:rPr>
              <a:t>La diabetes tipo 2 es el tipo más común de diabetes. Suele aparecer en adultos, pero cada vez más hay más casos de niños y adolescentes. En la diabetes tipo 2, el organismo puede producir insulina pero, o bien no es suficiente, o el organismo no responde a sus efectos, provocando una acumulación de glucosa en la sangre.</a:t>
            </a:r>
            <a:endParaRPr lang="es-CO" sz="2800" dirty="0">
              <a:latin typeface="Comic Sans MS" panose="030F0702030302020204" pitchFamily="66" charset="0"/>
            </a:endParaRPr>
          </a:p>
        </p:txBody>
      </p:sp>
    </p:spTree>
    <p:extLst>
      <p:ext uri="{BB962C8B-B14F-4D97-AF65-F5344CB8AC3E}">
        <p14:creationId xmlns:p14="http://schemas.microsoft.com/office/powerpoint/2010/main" val="1531226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latin typeface="Comic Sans MS" panose="030F0702030302020204" pitchFamily="66" charset="0"/>
              </a:rPr>
              <a:t>Síntomas</a:t>
            </a:r>
            <a:endParaRPr lang="es-CO" dirty="0">
              <a:latin typeface="Comic Sans MS" panose="030F0702030302020204" pitchFamily="66" charset="0"/>
            </a:endParaRPr>
          </a:p>
        </p:txBody>
      </p:sp>
      <p:sp>
        <p:nvSpPr>
          <p:cNvPr id="3" name="2 Marcador de contenido"/>
          <p:cNvSpPr>
            <a:spLocks noGrp="1"/>
          </p:cNvSpPr>
          <p:nvPr>
            <p:ph sz="quarter" idx="13"/>
          </p:nvPr>
        </p:nvSpPr>
        <p:spPr/>
        <p:txBody>
          <a:bodyPr>
            <a:normAutofit/>
          </a:bodyPr>
          <a:lstStyle/>
          <a:p>
            <a:r>
              <a:rPr lang="es-CO" sz="2800" dirty="0">
                <a:latin typeface="Comic Sans MS" panose="030F0702030302020204" pitchFamily="66" charset="0"/>
              </a:rPr>
              <a:t>O</a:t>
            </a:r>
            <a:r>
              <a:rPr lang="es-CO" sz="2800" dirty="0" smtClean="0">
                <a:latin typeface="Comic Sans MS" panose="030F0702030302020204" pitchFamily="66" charset="0"/>
              </a:rPr>
              <a:t>besidad</a:t>
            </a:r>
          </a:p>
          <a:p>
            <a:r>
              <a:rPr lang="es-CO" sz="2800" dirty="0">
                <a:latin typeface="Comic Sans MS" panose="030F0702030302020204" pitchFamily="66" charset="0"/>
              </a:rPr>
              <a:t>M</a:t>
            </a:r>
            <a:r>
              <a:rPr lang="es-CO" sz="2800" dirty="0" smtClean="0">
                <a:latin typeface="Comic Sans MS" panose="030F0702030302020204" pitchFamily="66" charset="0"/>
              </a:rPr>
              <a:t>ala alimentación</a:t>
            </a:r>
          </a:p>
          <a:p>
            <a:r>
              <a:rPr lang="es-CO" sz="2800" dirty="0">
                <a:latin typeface="Comic Sans MS" panose="030F0702030302020204" pitchFamily="66" charset="0"/>
              </a:rPr>
              <a:t>F</a:t>
            </a:r>
            <a:r>
              <a:rPr lang="es-CO" sz="2800" dirty="0" smtClean="0">
                <a:latin typeface="Comic Sans MS" panose="030F0702030302020204" pitchFamily="66" charset="0"/>
              </a:rPr>
              <a:t>alta de actividad física</a:t>
            </a:r>
          </a:p>
          <a:p>
            <a:r>
              <a:rPr lang="es-CO" sz="2800" dirty="0">
                <a:latin typeface="Comic Sans MS" panose="030F0702030302020204" pitchFamily="66" charset="0"/>
              </a:rPr>
              <a:t>E</a:t>
            </a:r>
            <a:r>
              <a:rPr lang="es-CO" sz="2800" dirty="0" smtClean="0">
                <a:latin typeface="Comic Sans MS" panose="030F0702030302020204" pitchFamily="66" charset="0"/>
              </a:rPr>
              <a:t>dad avanzada</a:t>
            </a:r>
          </a:p>
          <a:p>
            <a:r>
              <a:rPr lang="es-CO" sz="2800" dirty="0">
                <a:latin typeface="Comic Sans MS" panose="030F0702030302020204" pitchFamily="66" charset="0"/>
              </a:rPr>
              <a:t>A</a:t>
            </a:r>
            <a:r>
              <a:rPr lang="es-CO" sz="2800" dirty="0" smtClean="0">
                <a:latin typeface="Comic Sans MS" panose="030F0702030302020204" pitchFamily="66" charset="0"/>
              </a:rPr>
              <a:t>ntecedentes familiares de diabetes</a:t>
            </a:r>
          </a:p>
          <a:p>
            <a:r>
              <a:rPr lang="es-CO" sz="2800" dirty="0">
                <a:latin typeface="Comic Sans MS" panose="030F0702030302020204" pitchFamily="66" charset="0"/>
              </a:rPr>
              <a:t>O</a:t>
            </a:r>
            <a:r>
              <a:rPr lang="es-CO" sz="2800" dirty="0" smtClean="0">
                <a:latin typeface="Comic Sans MS" panose="030F0702030302020204" pitchFamily="66" charset="0"/>
              </a:rPr>
              <a:t>rigen étnico</a:t>
            </a:r>
            <a:endParaRPr lang="es-CO" sz="2800" dirty="0">
              <a:latin typeface="Comic Sans MS" panose="030F0702030302020204" pitchFamily="66" charset="0"/>
            </a:endParaRPr>
          </a:p>
        </p:txBody>
      </p:sp>
    </p:spTree>
    <p:extLst>
      <p:ext uri="{BB962C8B-B14F-4D97-AF65-F5344CB8AC3E}">
        <p14:creationId xmlns:p14="http://schemas.microsoft.com/office/powerpoint/2010/main" val="1997435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tretch>
            <a:fillRect/>
          </a:stretch>
        </p:blipFill>
        <p:spPr bwMode="auto">
          <a:xfrm>
            <a:off x="683568" y="1844824"/>
            <a:ext cx="7395824" cy="35830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9711634"/>
      </p:ext>
    </p:extLst>
  </p:cSld>
  <p:clrMapOvr>
    <a:masterClrMapping/>
  </p:clrMapOvr>
</p:sld>
</file>

<file path=ppt/theme/theme1.xml><?xml version="1.0" encoding="utf-8"?>
<a:theme xmlns:a="http://schemas.openxmlformats.org/drawingml/2006/main" name="Horizonte">
  <a:themeElements>
    <a:clrScheme name="Horizonte">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te">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te">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21</TotalTime>
  <Words>677</Words>
  <Application>Microsoft Office PowerPoint</Application>
  <PresentationFormat>Presentación en pantalla (4:3)</PresentationFormat>
  <Paragraphs>45</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Horizonte</vt:lpstr>
      <vt:lpstr>Diabetes</vt:lpstr>
      <vt:lpstr>Que es?</vt:lpstr>
      <vt:lpstr>Presentación de PowerPoint</vt:lpstr>
      <vt:lpstr>Tipo 1</vt:lpstr>
      <vt:lpstr>Síntomas</vt:lpstr>
      <vt:lpstr>Presentación de PowerPoint</vt:lpstr>
      <vt:lpstr>Tipo 2</vt:lpstr>
      <vt:lpstr>Síntomas</vt:lpstr>
      <vt:lpstr>Presentación de PowerPoint</vt:lpstr>
      <vt:lpstr>Presentación de PowerPoint</vt:lpstr>
      <vt:lpstr>Prevención</vt:lpstr>
      <vt:lpstr>Tratamientos</vt:lpstr>
      <vt:lpstr>Diabetes Mellitus</vt:lpstr>
      <vt:lpstr>Plumas para inyección de insulina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Diabetes</dc:title>
  <dc:creator>Familia Reyes</dc:creator>
  <cp:lastModifiedBy>Familia Reyes</cp:lastModifiedBy>
  <cp:revision>3</cp:revision>
  <dcterms:created xsi:type="dcterms:W3CDTF">2014-10-02T01:01:07Z</dcterms:created>
  <dcterms:modified xsi:type="dcterms:W3CDTF">2014-10-02T01:22:32Z</dcterms:modified>
</cp:coreProperties>
</file>