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4" r:id="rId6"/>
    <p:sldId id="260" r:id="rId7"/>
    <p:sldId id="261" r:id="rId8"/>
    <p:sldId id="262" r:id="rId9"/>
    <p:sldId id="263" r:id="rId10"/>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408" autoAdjust="0"/>
    <p:restoredTop sz="94660"/>
  </p:normalViewPr>
  <p:slideViewPr>
    <p:cSldViewPr snapToGrid="0">
      <p:cViewPr>
        <p:scale>
          <a:sx n="80" d="100"/>
          <a:sy n="80" d="100"/>
        </p:scale>
        <p:origin x="-84" y="6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F67AB323-6AB5-463D-81FF-633372A701EC}" type="datetimeFigureOut">
              <a:rPr lang="es-CO" smtClean="0"/>
              <a:t>02/10/2014</a:t>
            </a:fld>
            <a:endParaRPr lang="es-CO"/>
          </a:p>
        </p:txBody>
      </p:sp>
      <p:sp>
        <p:nvSpPr>
          <p:cNvPr id="5" name="Footer Placeholder 4"/>
          <p:cNvSpPr>
            <a:spLocks noGrp="1"/>
          </p:cNvSpPr>
          <p:nvPr>
            <p:ph type="ftr" sz="quarter" idx="11"/>
          </p:nvPr>
        </p:nvSpPr>
        <p:spPr>
          <a:xfrm>
            <a:off x="5332412" y="5883275"/>
            <a:ext cx="4324044" cy="365125"/>
          </a:xfrm>
        </p:spPr>
        <p:txBody>
          <a:bodyPr/>
          <a:lstStyle/>
          <a:p>
            <a:endParaRPr lang="es-CO"/>
          </a:p>
        </p:txBody>
      </p:sp>
      <p:sp>
        <p:nvSpPr>
          <p:cNvPr id="6" name="Slide Number Placeholder 5"/>
          <p:cNvSpPr>
            <a:spLocks noGrp="1"/>
          </p:cNvSpPr>
          <p:nvPr>
            <p:ph type="sldNum" sz="quarter" idx="12"/>
          </p:nvPr>
        </p:nvSpPr>
        <p:spPr/>
        <p:txBody>
          <a:bodyPr/>
          <a:lstStyle/>
          <a:p>
            <a:fld id="{E95C0800-0BF6-4D10-8B99-1C2D80E885F0}" type="slidenum">
              <a:rPr lang="es-CO" smtClean="0"/>
              <a:t>‹Nº›</a:t>
            </a:fld>
            <a:endParaRPr lang="es-CO"/>
          </a:p>
        </p:txBody>
      </p:sp>
    </p:spTree>
    <p:extLst>
      <p:ext uri="{BB962C8B-B14F-4D97-AF65-F5344CB8AC3E}">
        <p14:creationId xmlns:p14="http://schemas.microsoft.com/office/powerpoint/2010/main" val="3057206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67AB323-6AB5-463D-81FF-633372A701EC}" type="datetimeFigureOut">
              <a:rPr lang="es-CO" smtClean="0"/>
              <a:t>02/10/2014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E95C0800-0BF6-4D10-8B99-1C2D80E885F0}" type="slidenum">
              <a:rPr lang="es-CO" smtClean="0"/>
              <a:t>‹Nº›</a:t>
            </a:fld>
            <a:endParaRPr lang="es-CO"/>
          </a:p>
        </p:txBody>
      </p:sp>
    </p:spTree>
    <p:extLst>
      <p:ext uri="{BB962C8B-B14F-4D97-AF65-F5344CB8AC3E}">
        <p14:creationId xmlns:p14="http://schemas.microsoft.com/office/powerpoint/2010/main" val="3593381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67AB323-6AB5-463D-81FF-633372A701EC}" type="datetimeFigureOut">
              <a:rPr lang="es-CO" smtClean="0"/>
              <a:t>02/10/2014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95C0800-0BF6-4D10-8B99-1C2D80E885F0}" type="slidenum">
              <a:rPr lang="es-CO" smtClean="0"/>
              <a:t>‹Nº›</a:t>
            </a:fld>
            <a:endParaRPr lang="es-CO"/>
          </a:p>
        </p:txBody>
      </p:sp>
    </p:spTree>
    <p:extLst>
      <p:ext uri="{BB962C8B-B14F-4D97-AF65-F5344CB8AC3E}">
        <p14:creationId xmlns:p14="http://schemas.microsoft.com/office/powerpoint/2010/main" val="2296478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67AB323-6AB5-463D-81FF-633372A701EC}" type="datetimeFigureOut">
              <a:rPr lang="es-CO" smtClean="0"/>
              <a:t>02/10/2014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95C0800-0BF6-4D10-8B99-1C2D80E885F0}" type="slidenum">
              <a:rPr lang="es-CO" smtClean="0"/>
              <a:t>‹Nº›</a:t>
            </a:fld>
            <a:endParaRPr lang="es-CO"/>
          </a:p>
        </p:txBody>
      </p:sp>
    </p:spTree>
    <p:extLst>
      <p:ext uri="{BB962C8B-B14F-4D97-AF65-F5344CB8AC3E}">
        <p14:creationId xmlns:p14="http://schemas.microsoft.com/office/powerpoint/2010/main" val="24999650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67AB323-6AB5-463D-81FF-633372A701EC}" type="datetimeFigureOut">
              <a:rPr lang="es-CO" smtClean="0"/>
              <a:t>02/10/2014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95C0800-0BF6-4D10-8B99-1C2D80E885F0}" type="slidenum">
              <a:rPr lang="es-CO" smtClean="0"/>
              <a:t>‹Nº›</a:t>
            </a:fld>
            <a:endParaRPr lang="es-CO"/>
          </a:p>
        </p:txBody>
      </p:sp>
    </p:spTree>
    <p:extLst>
      <p:ext uri="{BB962C8B-B14F-4D97-AF65-F5344CB8AC3E}">
        <p14:creationId xmlns:p14="http://schemas.microsoft.com/office/powerpoint/2010/main" val="1916040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67AB323-6AB5-463D-81FF-633372A701EC}" type="datetimeFigureOut">
              <a:rPr lang="es-CO" smtClean="0"/>
              <a:t>02/10/2014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95C0800-0BF6-4D10-8B99-1C2D80E885F0}" type="slidenum">
              <a:rPr lang="es-CO" smtClean="0"/>
              <a:t>‹Nº›</a:t>
            </a:fld>
            <a:endParaRPr lang="es-CO"/>
          </a:p>
        </p:txBody>
      </p:sp>
    </p:spTree>
    <p:extLst>
      <p:ext uri="{BB962C8B-B14F-4D97-AF65-F5344CB8AC3E}">
        <p14:creationId xmlns:p14="http://schemas.microsoft.com/office/powerpoint/2010/main" val="21235673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67AB323-6AB5-463D-81FF-633372A701EC}" type="datetimeFigureOut">
              <a:rPr lang="es-CO" smtClean="0"/>
              <a:t>02/10/2014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95C0800-0BF6-4D10-8B99-1C2D80E885F0}" type="slidenum">
              <a:rPr lang="es-CO" smtClean="0"/>
              <a:t>‹Nº›</a:t>
            </a:fld>
            <a:endParaRPr lang="es-CO"/>
          </a:p>
        </p:txBody>
      </p:sp>
    </p:spTree>
    <p:extLst>
      <p:ext uri="{BB962C8B-B14F-4D97-AF65-F5344CB8AC3E}">
        <p14:creationId xmlns:p14="http://schemas.microsoft.com/office/powerpoint/2010/main" val="4032774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67AB323-6AB5-463D-81FF-633372A701EC}" type="datetimeFigureOut">
              <a:rPr lang="es-CO" smtClean="0"/>
              <a:t>02/10/2014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95C0800-0BF6-4D10-8B99-1C2D80E885F0}" type="slidenum">
              <a:rPr lang="es-CO" smtClean="0"/>
              <a:t>‹Nº›</a:t>
            </a:fld>
            <a:endParaRPr lang="es-CO"/>
          </a:p>
        </p:txBody>
      </p:sp>
    </p:spTree>
    <p:extLst>
      <p:ext uri="{BB962C8B-B14F-4D97-AF65-F5344CB8AC3E}">
        <p14:creationId xmlns:p14="http://schemas.microsoft.com/office/powerpoint/2010/main" val="40489462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67AB323-6AB5-463D-81FF-633372A701EC}" type="datetimeFigureOut">
              <a:rPr lang="es-CO" smtClean="0"/>
              <a:t>02/10/2014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95C0800-0BF6-4D10-8B99-1C2D80E885F0}" type="slidenum">
              <a:rPr lang="es-CO" smtClean="0"/>
              <a:t>‹Nº›</a:t>
            </a:fld>
            <a:endParaRPr lang="es-CO"/>
          </a:p>
        </p:txBody>
      </p:sp>
    </p:spTree>
    <p:extLst>
      <p:ext uri="{BB962C8B-B14F-4D97-AF65-F5344CB8AC3E}">
        <p14:creationId xmlns:p14="http://schemas.microsoft.com/office/powerpoint/2010/main" val="3642459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67AB323-6AB5-463D-81FF-633372A701EC}" type="datetimeFigureOut">
              <a:rPr lang="es-CO" smtClean="0"/>
              <a:t>02/10/2014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a:xfrm>
            <a:off x="10951856" y="5867131"/>
            <a:ext cx="551167" cy="365125"/>
          </a:xfrm>
        </p:spPr>
        <p:txBody>
          <a:bodyPr/>
          <a:lstStyle/>
          <a:p>
            <a:fld id="{E95C0800-0BF6-4D10-8B99-1C2D80E885F0}" type="slidenum">
              <a:rPr lang="es-CO" smtClean="0"/>
              <a:t>‹Nº›</a:t>
            </a:fld>
            <a:endParaRPr lang="es-CO"/>
          </a:p>
        </p:txBody>
      </p:sp>
    </p:spTree>
    <p:extLst>
      <p:ext uri="{BB962C8B-B14F-4D97-AF65-F5344CB8AC3E}">
        <p14:creationId xmlns:p14="http://schemas.microsoft.com/office/powerpoint/2010/main" val="4092482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67AB323-6AB5-463D-81FF-633372A701EC}" type="datetimeFigureOut">
              <a:rPr lang="es-CO" smtClean="0"/>
              <a:t>02/10/2014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95C0800-0BF6-4D10-8B99-1C2D80E885F0}" type="slidenum">
              <a:rPr lang="es-CO" smtClean="0"/>
              <a:t>‹Nº›</a:t>
            </a:fld>
            <a:endParaRPr lang="es-CO"/>
          </a:p>
        </p:txBody>
      </p:sp>
    </p:spTree>
    <p:extLst>
      <p:ext uri="{BB962C8B-B14F-4D97-AF65-F5344CB8AC3E}">
        <p14:creationId xmlns:p14="http://schemas.microsoft.com/office/powerpoint/2010/main" val="742399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67AB323-6AB5-463D-81FF-633372A701EC}" type="datetimeFigureOut">
              <a:rPr lang="es-CO" smtClean="0"/>
              <a:t>02/10/2014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E95C0800-0BF6-4D10-8B99-1C2D80E885F0}" type="slidenum">
              <a:rPr lang="es-CO" smtClean="0"/>
              <a:t>‹Nº›</a:t>
            </a:fld>
            <a:endParaRPr lang="es-CO"/>
          </a:p>
        </p:txBody>
      </p:sp>
    </p:spTree>
    <p:extLst>
      <p:ext uri="{BB962C8B-B14F-4D97-AF65-F5344CB8AC3E}">
        <p14:creationId xmlns:p14="http://schemas.microsoft.com/office/powerpoint/2010/main" val="3550776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67AB323-6AB5-463D-81FF-633372A701EC}" type="datetimeFigureOut">
              <a:rPr lang="es-CO" smtClean="0"/>
              <a:t>02/10/2014</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E95C0800-0BF6-4D10-8B99-1C2D80E885F0}" type="slidenum">
              <a:rPr lang="es-CO" smtClean="0"/>
              <a:t>‹Nº›</a:t>
            </a:fld>
            <a:endParaRPr lang="es-CO"/>
          </a:p>
        </p:txBody>
      </p:sp>
    </p:spTree>
    <p:extLst>
      <p:ext uri="{BB962C8B-B14F-4D97-AF65-F5344CB8AC3E}">
        <p14:creationId xmlns:p14="http://schemas.microsoft.com/office/powerpoint/2010/main" val="1369322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67AB323-6AB5-463D-81FF-633372A701EC}" type="datetimeFigureOut">
              <a:rPr lang="es-CO" smtClean="0"/>
              <a:t>02/10/2014</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E95C0800-0BF6-4D10-8B99-1C2D80E885F0}" type="slidenum">
              <a:rPr lang="es-CO" smtClean="0"/>
              <a:t>‹Nº›</a:t>
            </a:fld>
            <a:endParaRPr lang="es-CO"/>
          </a:p>
        </p:txBody>
      </p:sp>
    </p:spTree>
    <p:extLst>
      <p:ext uri="{BB962C8B-B14F-4D97-AF65-F5344CB8AC3E}">
        <p14:creationId xmlns:p14="http://schemas.microsoft.com/office/powerpoint/2010/main" val="101753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7AB323-6AB5-463D-81FF-633372A701EC}" type="datetimeFigureOut">
              <a:rPr lang="es-CO" smtClean="0"/>
              <a:t>02/10/2014</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E95C0800-0BF6-4D10-8B99-1C2D80E885F0}" type="slidenum">
              <a:rPr lang="es-CO" smtClean="0"/>
              <a:t>‹Nº›</a:t>
            </a:fld>
            <a:endParaRPr lang="es-CO"/>
          </a:p>
        </p:txBody>
      </p:sp>
    </p:spTree>
    <p:extLst>
      <p:ext uri="{BB962C8B-B14F-4D97-AF65-F5344CB8AC3E}">
        <p14:creationId xmlns:p14="http://schemas.microsoft.com/office/powerpoint/2010/main" val="3703692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67AB323-6AB5-463D-81FF-633372A701EC}" type="datetimeFigureOut">
              <a:rPr lang="es-CO" smtClean="0"/>
              <a:t>02/10/2014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E95C0800-0BF6-4D10-8B99-1C2D80E885F0}" type="slidenum">
              <a:rPr lang="es-CO" smtClean="0"/>
              <a:t>‹Nº›</a:t>
            </a:fld>
            <a:endParaRPr lang="es-CO"/>
          </a:p>
        </p:txBody>
      </p:sp>
    </p:spTree>
    <p:extLst>
      <p:ext uri="{BB962C8B-B14F-4D97-AF65-F5344CB8AC3E}">
        <p14:creationId xmlns:p14="http://schemas.microsoft.com/office/powerpoint/2010/main" val="3075647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67AB323-6AB5-463D-81FF-633372A701EC}" type="datetimeFigureOut">
              <a:rPr lang="es-CO" smtClean="0"/>
              <a:t>02/10/2014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E95C0800-0BF6-4D10-8B99-1C2D80E885F0}" type="slidenum">
              <a:rPr lang="es-CO" smtClean="0"/>
              <a:t>‹Nº›</a:t>
            </a:fld>
            <a:endParaRPr lang="es-CO"/>
          </a:p>
        </p:txBody>
      </p:sp>
    </p:spTree>
    <p:extLst>
      <p:ext uri="{BB962C8B-B14F-4D97-AF65-F5344CB8AC3E}">
        <p14:creationId xmlns:p14="http://schemas.microsoft.com/office/powerpoint/2010/main" val="1758965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67AB323-6AB5-463D-81FF-633372A701EC}" type="datetimeFigureOut">
              <a:rPr lang="es-CO" smtClean="0"/>
              <a:t>02/10/2014</a:t>
            </a:fld>
            <a:endParaRPr lang="es-CO"/>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s-CO"/>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95C0800-0BF6-4D10-8B99-1C2D80E885F0}" type="slidenum">
              <a:rPr lang="es-CO" smtClean="0"/>
              <a:t>‹Nº›</a:t>
            </a:fld>
            <a:endParaRPr lang="es-CO"/>
          </a:p>
        </p:txBody>
      </p:sp>
    </p:spTree>
    <p:extLst>
      <p:ext uri="{BB962C8B-B14F-4D97-AF65-F5344CB8AC3E}">
        <p14:creationId xmlns:p14="http://schemas.microsoft.com/office/powerpoint/2010/main" val="35592497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CO" dirty="0" smtClean="0"/>
              <a:t>DEPRESION</a:t>
            </a:r>
            <a:endParaRPr lang="es-CO" dirty="0"/>
          </a:p>
        </p:txBody>
      </p:sp>
      <p:sp>
        <p:nvSpPr>
          <p:cNvPr id="3" name="Subtítulo 2"/>
          <p:cNvSpPr>
            <a:spLocks noGrp="1"/>
          </p:cNvSpPr>
          <p:nvPr>
            <p:ph type="subTitle" idx="1"/>
          </p:nvPr>
        </p:nvSpPr>
        <p:spPr/>
        <p:txBody>
          <a:bodyPr/>
          <a:lstStyle/>
          <a:p>
            <a:r>
              <a:rPr lang="es-CO" dirty="0" smtClean="0"/>
              <a:t>Por: Mariana Cárdenas </a:t>
            </a:r>
          </a:p>
          <a:p>
            <a:r>
              <a:rPr lang="es-CO" dirty="0" smtClean="0"/>
              <a:t>1102</a:t>
            </a:r>
            <a:endParaRPr lang="es-CO" dirty="0"/>
          </a:p>
        </p:txBody>
      </p:sp>
    </p:spTree>
    <p:extLst>
      <p:ext uri="{BB962C8B-B14F-4D97-AF65-F5344CB8AC3E}">
        <p14:creationId xmlns:p14="http://schemas.microsoft.com/office/powerpoint/2010/main" val="24248234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smtClean="0"/>
              <a:t>¿Qué es?</a:t>
            </a:r>
            <a:endParaRPr lang="es-CO" b="1" dirty="0"/>
          </a:p>
        </p:txBody>
      </p:sp>
      <p:sp>
        <p:nvSpPr>
          <p:cNvPr id="3" name="Marcador de contenido 2"/>
          <p:cNvSpPr>
            <a:spLocks noGrp="1"/>
          </p:cNvSpPr>
          <p:nvPr>
            <p:ph idx="1"/>
          </p:nvPr>
        </p:nvSpPr>
        <p:spPr/>
        <p:txBody>
          <a:bodyPr>
            <a:noAutofit/>
          </a:bodyPr>
          <a:lstStyle/>
          <a:p>
            <a:pPr marL="0" indent="0" algn="just">
              <a:buNone/>
            </a:pPr>
            <a:r>
              <a:rPr lang="es-CO" sz="3200" dirty="0"/>
              <a:t>La depresión es un trastorno del estado de ánimo, que se traduce en un estado de decaimiento y claudicación psicológica y biológica del paciente importante y continuado, y se manifiesta a través de síntomas psíquicos (pudiendo aparecer desinterés, tristeza, desmoralización, disminución de la autoestima...) y somáticos (pudiéndose presentar en forma de pérdida del apetito, disminución del peso corporal, astenia, alteraciones del sueño con periodos de insomnio y de somnolencia, etcétera).</a:t>
            </a:r>
          </a:p>
        </p:txBody>
      </p:sp>
    </p:spTree>
    <p:extLst>
      <p:ext uri="{BB962C8B-B14F-4D97-AF65-F5344CB8AC3E}">
        <p14:creationId xmlns:p14="http://schemas.microsoft.com/office/powerpoint/2010/main" val="4127895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smtClean="0"/>
              <a:t>CLASES DE DEPRESION</a:t>
            </a:r>
            <a:endParaRPr lang="es-CO" b="1" dirty="0"/>
          </a:p>
        </p:txBody>
      </p:sp>
      <p:sp>
        <p:nvSpPr>
          <p:cNvPr id="3" name="Marcador de contenido 2"/>
          <p:cNvSpPr>
            <a:spLocks noGrp="1"/>
          </p:cNvSpPr>
          <p:nvPr>
            <p:ph idx="1"/>
          </p:nvPr>
        </p:nvSpPr>
        <p:spPr>
          <a:xfrm>
            <a:off x="1484310" y="2438399"/>
            <a:ext cx="10018713" cy="3987453"/>
          </a:xfrm>
        </p:spPr>
        <p:txBody>
          <a:bodyPr>
            <a:normAutofit lnSpcReduction="10000"/>
          </a:bodyPr>
          <a:lstStyle/>
          <a:p>
            <a:pPr algn="just"/>
            <a:r>
              <a:rPr lang="es-CO" sz="2600" dirty="0"/>
              <a:t>*</a:t>
            </a:r>
            <a:r>
              <a:rPr lang="es-CO" sz="2600" b="1" dirty="0"/>
              <a:t>Depresión en adolescentes: </a:t>
            </a:r>
            <a:r>
              <a:rPr lang="es-CO" sz="2600" dirty="0"/>
              <a:t>Aproximadamente 1 de cada 5 adolescentes sufre de depresión en algún momento. Su hijo adolescente puede estar deprimido si se siente triste, melancólico, infeliz o abatido. La depresión es un problema grave, más aún si estos sentimientos han tomado el control de su vida.</a:t>
            </a:r>
          </a:p>
          <a:p>
            <a:pPr marL="0" indent="0" algn="just">
              <a:buNone/>
            </a:pPr>
            <a:r>
              <a:rPr lang="es-CO" sz="2600" dirty="0" smtClean="0"/>
              <a:t>     La </a:t>
            </a:r>
            <a:r>
              <a:rPr lang="es-CO" sz="2600" dirty="0"/>
              <a:t>depresión a menudo se transmite de padres a hijos; esto puede deberse a los genes (hereditarios), comportamientos aprendidos en el hogar o ambos. Incluso si los genes hacen que usted sea más propenso a presentar depresión, un hecho estresante o infeliz en la vida generalmente desencadena esta afección.</a:t>
            </a:r>
          </a:p>
          <a:p>
            <a:endParaRPr lang="es-CO" dirty="0"/>
          </a:p>
        </p:txBody>
      </p:sp>
    </p:spTree>
    <p:extLst>
      <p:ext uri="{BB962C8B-B14F-4D97-AF65-F5344CB8AC3E}">
        <p14:creationId xmlns:p14="http://schemas.microsoft.com/office/powerpoint/2010/main" val="33511149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24128" y="601249"/>
            <a:ext cx="9720073" cy="5708111"/>
          </a:xfrm>
        </p:spPr>
        <p:txBody>
          <a:bodyPr>
            <a:normAutofit/>
          </a:bodyPr>
          <a:lstStyle/>
          <a:p>
            <a:pPr algn="just"/>
            <a:r>
              <a:rPr lang="es-CO" sz="3200" dirty="0"/>
              <a:t>*</a:t>
            </a:r>
            <a:r>
              <a:rPr lang="es-CO" sz="3200" b="1" dirty="0"/>
              <a:t>Depresión mayor</a:t>
            </a:r>
            <a:r>
              <a:rPr lang="es-CO" sz="3200" b="1" dirty="0" smtClean="0"/>
              <a:t>: </a:t>
            </a:r>
            <a:r>
              <a:rPr lang="es-CO" sz="3200" dirty="0" smtClean="0"/>
              <a:t>La </a:t>
            </a:r>
            <a:r>
              <a:rPr lang="es-CO" sz="3200" dirty="0"/>
              <a:t>depresión mayor es una seria enfermedad cuyos síntomas incluyen humor deprimido, disminución en el nivel de energía y en el interés por la vida, molestias físicas, cambios en los patrones de alimentación y sueño, así como pensamientos y movimientos ya sean lentos o agitados. La depresión mayor no es una tristeza pasajera. Si no se obtiene tratamiento, los síntomas pueden durar semanas, meses o años, sin embargo, un tratamiento adecuado puede ayudar a la mayoría de las personas que sufren de depresión.</a:t>
            </a:r>
          </a:p>
        </p:txBody>
      </p:sp>
    </p:spTree>
    <p:extLst>
      <p:ext uri="{BB962C8B-B14F-4D97-AF65-F5344CB8AC3E}">
        <p14:creationId xmlns:p14="http://schemas.microsoft.com/office/powerpoint/2010/main" val="2680363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84310" y="1611547"/>
            <a:ext cx="10018713" cy="5246453"/>
          </a:xfrm>
        </p:spPr>
        <p:txBody>
          <a:bodyPr>
            <a:normAutofit fontScale="92500" lnSpcReduction="20000"/>
          </a:bodyPr>
          <a:lstStyle/>
          <a:p>
            <a:pPr marL="0" indent="0" algn="just">
              <a:buNone/>
            </a:pPr>
            <a:endParaRPr lang="es-CO" sz="2800" dirty="0" smtClean="0"/>
          </a:p>
          <a:p>
            <a:pPr algn="just"/>
            <a:r>
              <a:rPr lang="es-CO" sz="2800" dirty="0"/>
              <a:t>Duración no inferior a 2 semanas.</a:t>
            </a:r>
          </a:p>
          <a:p>
            <a:pPr algn="just"/>
            <a:r>
              <a:rPr lang="es-CO" sz="2800" dirty="0"/>
              <a:t>No atribuible al consumo de sustancias psicoactivas o a trastornos mentales orgánicos</a:t>
            </a:r>
            <a:r>
              <a:rPr lang="es-CO" sz="2800" dirty="0" smtClean="0"/>
              <a:t>.</a:t>
            </a:r>
          </a:p>
          <a:p>
            <a:pPr marL="0" indent="0" algn="just">
              <a:buNone/>
            </a:pPr>
            <a:endParaRPr lang="es-CO" sz="2800" dirty="0" smtClean="0"/>
          </a:p>
          <a:p>
            <a:pPr algn="just"/>
            <a:r>
              <a:rPr lang="es-CO" sz="2800" dirty="0"/>
              <a:t>Humor depresivo no habitual en el paciente, constante durante todo el día y mantenido en el tiempo de forma casi constante. No varía con las circunstancias ambientales del sujeto, y persiste al menos durante 2 semanas.</a:t>
            </a:r>
          </a:p>
          <a:p>
            <a:pPr algn="just"/>
            <a:r>
              <a:rPr lang="es-CO" sz="2800" dirty="0"/>
              <a:t>Pérdida o ausencia de interés por actividades anteriormente placenteras.</a:t>
            </a:r>
          </a:p>
          <a:p>
            <a:pPr algn="just"/>
            <a:r>
              <a:rPr lang="es-CO" sz="2800" dirty="0"/>
              <a:t>Aumento de la capacidad de fatiga, o pérdida de la vitalidad habitual</a:t>
            </a:r>
            <a:r>
              <a:rPr lang="es-CO" sz="2800" dirty="0" smtClean="0"/>
              <a:t>.</a:t>
            </a:r>
          </a:p>
          <a:p>
            <a:endParaRPr lang="es-CO" dirty="0"/>
          </a:p>
          <a:p>
            <a:endParaRPr lang="es-CO" dirty="0"/>
          </a:p>
        </p:txBody>
      </p:sp>
      <p:sp>
        <p:nvSpPr>
          <p:cNvPr id="5" name="CuadroTexto 4"/>
          <p:cNvSpPr txBox="1"/>
          <p:nvPr/>
        </p:nvSpPr>
        <p:spPr>
          <a:xfrm>
            <a:off x="2208810" y="724395"/>
            <a:ext cx="9737766" cy="584775"/>
          </a:xfrm>
          <a:prstGeom prst="rect">
            <a:avLst/>
          </a:prstGeom>
          <a:noFill/>
        </p:spPr>
        <p:txBody>
          <a:bodyPr wrap="square" rtlCol="0">
            <a:spAutoFit/>
          </a:bodyPr>
          <a:lstStyle/>
          <a:p>
            <a:r>
              <a:rPr lang="es-CO" sz="3200" b="1" dirty="0" smtClean="0"/>
              <a:t>TIPOS DE DEPRESION </a:t>
            </a:r>
            <a:endParaRPr lang="es-CO" sz="3200" b="1" dirty="0"/>
          </a:p>
        </p:txBody>
      </p:sp>
    </p:spTree>
    <p:extLst>
      <p:ext uri="{BB962C8B-B14F-4D97-AF65-F5344CB8AC3E}">
        <p14:creationId xmlns:p14="http://schemas.microsoft.com/office/powerpoint/2010/main" val="601491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47148" y="526093"/>
            <a:ext cx="10018713" cy="5365315"/>
          </a:xfrm>
        </p:spPr>
        <p:txBody>
          <a:bodyPr>
            <a:normAutofit lnSpcReduction="10000"/>
          </a:bodyPr>
          <a:lstStyle/>
          <a:p>
            <a:pPr algn="just"/>
            <a:endParaRPr lang="es-CO" dirty="0"/>
          </a:p>
          <a:p>
            <a:pPr algn="just"/>
            <a:r>
              <a:rPr lang="es-CO" dirty="0"/>
              <a:t>Pérdida de la autoestima y de la confianza en uno mismo. Sentimiento de inferioridad no justificado prolongado en el tiempo.</a:t>
            </a:r>
          </a:p>
          <a:p>
            <a:pPr algn="just"/>
            <a:r>
              <a:rPr lang="es-CO" dirty="0"/>
              <a:t>Auto-reproches constantes y desproporcionados con sentimiento de culpa excesiva e inadecuada.</a:t>
            </a:r>
          </a:p>
          <a:p>
            <a:pPr algn="just"/>
            <a:r>
              <a:rPr lang="es-CO" dirty="0"/>
              <a:t>Pensamientos de muerte o suicidio recurrentes, incluyendo tentativas.</a:t>
            </a:r>
          </a:p>
          <a:p>
            <a:pPr algn="just"/>
            <a:r>
              <a:rPr lang="es-CO" dirty="0"/>
              <a:t>Disminución de la capacidad de concentración y pensamiento. Suele acompañarse de falta de decisión.</a:t>
            </a:r>
          </a:p>
          <a:p>
            <a:pPr algn="just"/>
            <a:r>
              <a:rPr lang="es-CO" dirty="0"/>
              <a:t>Aparición de lentitud de las funciones motoras, o agitación.</a:t>
            </a:r>
          </a:p>
          <a:p>
            <a:pPr algn="just"/>
            <a:r>
              <a:rPr lang="es-CO" dirty="0"/>
              <a:t>Alteraciones del sueño.</a:t>
            </a:r>
          </a:p>
          <a:p>
            <a:pPr algn="just"/>
            <a:r>
              <a:rPr lang="es-CO" dirty="0"/>
              <a:t>Variaciones del peso corporal por descontrol alimentario (aumento o descenso marcado del apetito).</a:t>
            </a:r>
          </a:p>
        </p:txBody>
      </p:sp>
    </p:spTree>
    <p:extLst>
      <p:ext uri="{BB962C8B-B14F-4D97-AF65-F5344CB8AC3E}">
        <p14:creationId xmlns:p14="http://schemas.microsoft.com/office/powerpoint/2010/main" val="3181205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smtClean="0"/>
              <a:t>TRATAMIENTO DE LA DEPRESION</a:t>
            </a:r>
            <a:endParaRPr lang="es-CO" b="1" dirty="0"/>
          </a:p>
        </p:txBody>
      </p:sp>
      <p:sp>
        <p:nvSpPr>
          <p:cNvPr id="3" name="Marcador de contenido 2"/>
          <p:cNvSpPr>
            <a:spLocks noGrp="1"/>
          </p:cNvSpPr>
          <p:nvPr>
            <p:ph idx="1"/>
          </p:nvPr>
        </p:nvSpPr>
        <p:spPr>
          <a:xfrm>
            <a:off x="1484310" y="2303744"/>
            <a:ext cx="10018713" cy="3996848"/>
          </a:xfrm>
        </p:spPr>
        <p:txBody>
          <a:bodyPr>
            <a:normAutofit/>
          </a:bodyPr>
          <a:lstStyle/>
          <a:p>
            <a:pPr algn="just"/>
            <a:r>
              <a:rPr lang="es-CO" sz="2800" dirty="0"/>
              <a:t>Una vez diagnosticada la depresión, el paciente debe iniciar el tratamiento, siendo en casi todos los casos una acción combinada de terapia farmacológica con apoyo psicológico. Es muy importante que antes de que el paciente inicie cualquier terapia, sea informado por su médico de la duración del tratamiento de la depresión, los beneficios que se van a intentar alcanzar, y los efectos secundarios que se pueden desarrollar a lo largo del tratamiento.</a:t>
            </a:r>
          </a:p>
        </p:txBody>
      </p:sp>
    </p:spTree>
    <p:extLst>
      <p:ext uri="{BB962C8B-B14F-4D97-AF65-F5344CB8AC3E}">
        <p14:creationId xmlns:p14="http://schemas.microsoft.com/office/powerpoint/2010/main" val="41309458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smtClean="0"/>
              <a:t>OTROS TRATAMIENTOS</a:t>
            </a:r>
            <a:endParaRPr lang="es-CO" b="1" dirty="0"/>
          </a:p>
        </p:txBody>
      </p:sp>
      <p:sp>
        <p:nvSpPr>
          <p:cNvPr id="3" name="Marcador de contenido 2"/>
          <p:cNvSpPr>
            <a:spLocks noGrp="1"/>
          </p:cNvSpPr>
          <p:nvPr>
            <p:ph idx="1"/>
          </p:nvPr>
        </p:nvSpPr>
        <p:spPr>
          <a:xfrm>
            <a:off x="1484310" y="2254685"/>
            <a:ext cx="10018713" cy="4459266"/>
          </a:xfrm>
        </p:spPr>
        <p:txBody>
          <a:bodyPr>
            <a:normAutofit/>
          </a:bodyPr>
          <a:lstStyle/>
          <a:p>
            <a:r>
              <a:rPr lang="es-CO" b="1" dirty="0"/>
              <a:t>Autoayuda guiada: </a:t>
            </a:r>
            <a:r>
              <a:rPr lang="es-CO" dirty="0"/>
              <a:t>su objetivo es que los pacientes adquieran capacidades de autocontrol y manejo de la sintomatología de este trastorno. Se empelan tanto soportes bibliográficos, como materiales digitales. Aunque se ha demostrado buena efectividad en pacientes con depresión leve-moderada, no se conocen los efectos a largo plazo</a:t>
            </a:r>
            <a:r>
              <a:rPr lang="es-CO" dirty="0" smtClean="0"/>
              <a:t>.</a:t>
            </a:r>
          </a:p>
          <a:p>
            <a:r>
              <a:rPr lang="es-CO" b="1" dirty="0"/>
              <a:t>Ejercicio físico: </a:t>
            </a:r>
            <a:r>
              <a:rPr lang="es-CO" dirty="0"/>
              <a:t>está demostrada la capacidad del ejercicio físico para mejorar el bienestar personal, tanto físico como psíquico. En los pacientes con depresión leve-moderada, un programa de ejercicio de intensidad moderada, de 40-45 minutos, 2-3 veces a la semana, durante un periodo de 10 a 12 semanas, podría repercutir en una clara mejoría de la sintomatología depresiva.</a:t>
            </a:r>
          </a:p>
        </p:txBody>
      </p:sp>
    </p:spTree>
    <p:extLst>
      <p:ext uri="{BB962C8B-B14F-4D97-AF65-F5344CB8AC3E}">
        <p14:creationId xmlns:p14="http://schemas.microsoft.com/office/powerpoint/2010/main" val="4181901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smtClean="0"/>
              <a:t>FARMACOS ANTIDEPRESIVOS</a:t>
            </a:r>
            <a:endParaRPr lang="es-CO" b="1" dirty="0"/>
          </a:p>
        </p:txBody>
      </p:sp>
      <p:sp>
        <p:nvSpPr>
          <p:cNvPr id="3" name="Marcador de contenido 2"/>
          <p:cNvSpPr>
            <a:spLocks noGrp="1"/>
          </p:cNvSpPr>
          <p:nvPr>
            <p:ph idx="1"/>
          </p:nvPr>
        </p:nvSpPr>
        <p:spPr>
          <a:xfrm>
            <a:off x="1484310" y="2666999"/>
            <a:ext cx="10018713" cy="3959269"/>
          </a:xfrm>
        </p:spPr>
        <p:txBody>
          <a:bodyPr/>
          <a:lstStyle/>
          <a:p>
            <a:pPr algn="just"/>
            <a:r>
              <a:rPr lang="es-CO" sz="2800" b="1" dirty="0"/>
              <a:t>Antidepresivos tricíclicos: </a:t>
            </a:r>
            <a:r>
              <a:rPr lang="es-CO" sz="2800" dirty="0"/>
              <a:t>buen perfil de eficacia por el bloqueo de la </a:t>
            </a:r>
            <a:r>
              <a:rPr lang="es-CO" sz="2800" dirty="0" err="1"/>
              <a:t>recaptación</a:t>
            </a:r>
            <a:r>
              <a:rPr lang="es-CO" sz="2800" dirty="0"/>
              <a:t> de dos compuestos de comunicación </a:t>
            </a:r>
            <a:r>
              <a:rPr lang="es-CO" sz="2800" dirty="0" err="1"/>
              <a:t>interneuronal</a:t>
            </a:r>
            <a:r>
              <a:rPr lang="es-CO" sz="2800" dirty="0"/>
              <a:t> (noradrenalina y serotonina), aunque presentan una alta tasa de efectos secundarios</a:t>
            </a:r>
            <a:r>
              <a:rPr lang="es-CO" sz="2800" dirty="0" smtClean="0"/>
              <a:t>.</a:t>
            </a:r>
          </a:p>
          <a:p>
            <a:pPr algn="just"/>
            <a:r>
              <a:rPr lang="es-CO" sz="2800" b="1" dirty="0"/>
              <a:t>Antidepresivos heterocíclicos: </a:t>
            </a:r>
            <a:r>
              <a:rPr lang="es-CO" sz="2800" dirty="0"/>
              <a:t>derivados del grupo anterior, con la misma efectividad, pero con menor tasa de aparición de efectos secundarios</a:t>
            </a:r>
            <a:r>
              <a:rPr lang="es-CO" sz="2800" dirty="0" smtClean="0"/>
              <a:t>.</a:t>
            </a:r>
          </a:p>
          <a:p>
            <a:r>
              <a:rPr lang="es-CO" dirty="0" smtClean="0"/>
              <a:t>En entre otro…</a:t>
            </a:r>
            <a:endParaRPr lang="es-CO" dirty="0"/>
          </a:p>
        </p:txBody>
      </p:sp>
    </p:spTree>
    <p:extLst>
      <p:ext uri="{BB962C8B-B14F-4D97-AF65-F5344CB8AC3E}">
        <p14:creationId xmlns:p14="http://schemas.microsoft.com/office/powerpoint/2010/main" val="22214051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TC103457496[[fn=Paralaje]]</Template>
  <TotalTime>26</TotalTime>
  <Words>748</Words>
  <Application>Microsoft Office PowerPoint</Application>
  <PresentationFormat>Panorámica</PresentationFormat>
  <Paragraphs>34</Paragraphs>
  <Slides>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9</vt:i4>
      </vt:variant>
    </vt:vector>
  </HeadingPairs>
  <TitlesOfParts>
    <vt:vector size="12" baseType="lpstr">
      <vt:lpstr>Arial</vt:lpstr>
      <vt:lpstr>Corbel</vt:lpstr>
      <vt:lpstr>Parallax</vt:lpstr>
      <vt:lpstr>DEPRESION</vt:lpstr>
      <vt:lpstr>¿Qué es?</vt:lpstr>
      <vt:lpstr>CLASES DE DEPRESION</vt:lpstr>
      <vt:lpstr>Presentación de PowerPoint</vt:lpstr>
      <vt:lpstr>Presentación de PowerPoint</vt:lpstr>
      <vt:lpstr>Presentación de PowerPoint</vt:lpstr>
      <vt:lpstr>TRATAMIENTO DE LA DEPRESION</vt:lpstr>
      <vt:lpstr>OTROS TRATAMIENTOS</vt:lpstr>
      <vt:lpstr>FARMACOS ANTIDEPRESIVOS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DEPRESION</dc:title>
  <dc:creator>Angel</dc:creator>
  <cp:lastModifiedBy>Angel</cp:lastModifiedBy>
  <cp:revision>4</cp:revision>
  <dcterms:created xsi:type="dcterms:W3CDTF">2014-10-03T03:10:33Z</dcterms:created>
  <dcterms:modified xsi:type="dcterms:W3CDTF">2014-10-03T03:37:28Z</dcterms:modified>
</cp:coreProperties>
</file>